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1" r:id="rId3"/>
    <p:sldId id="388" r:id="rId4"/>
    <p:sldId id="399" r:id="rId5"/>
    <p:sldId id="350" r:id="rId6"/>
    <p:sldId id="378" r:id="rId7"/>
    <p:sldId id="380" r:id="rId8"/>
    <p:sldId id="379" r:id="rId9"/>
    <p:sldId id="365" r:id="rId10"/>
    <p:sldId id="370" r:id="rId11"/>
    <p:sldId id="382" r:id="rId12"/>
    <p:sldId id="394" r:id="rId13"/>
    <p:sldId id="398" r:id="rId14"/>
    <p:sldId id="386" r:id="rId15"/>
    <p:sldId id="373" r:id="rId16"/>
    <p:sldId id="392" r:id="rId17"/>
    <p:sldId id="396" r:id="rId18"/>
    <p:sldId id="384" r:id="rId19"/>
    <p:sldId id="387" r:id="rId20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D1E9"/>
    <a:srgbClr val="23E9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544" autoAdjust="0"/>
    <p:restoredTop sz="96812" autoAdjust="0"/>
  </p:normalViewPr>
  <p:slideViewPr>
    <p:cSldViewPr>
      <p:cViewPr varScale="1">
        <p:scale>
          <a:sx n="71" d="100"/>
          <a:sy n="71" d="100"/>
        </p:scale>
        <p:origin x="-85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322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971150" cy="73971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7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SRI funds </c:v>
                </c:pt>
              </c:strCache>
            </c:strRef>
          </c:tx>
          <c:explosion val="2"/>
          <c:cat>
            <c:strRef>
              <c:f>Sheet1!$A$2:$A$9</c:f>
              <c:strCache>
                <c:ptCount val="8"/>
                <c:pt idx="0">
                  <c:v>Negative Ethical (87)</c:v>
                </c:pt>
                <c:pt idx="1">
                  <c:v>Ethically Balanced (89)</c:v>
                </c:pt>
                <c:pt idx="2">
                  <c:v>Sustainability Themed (71)</c:v>
                </c:pt>
                <c:pt idx="3">
                  <c:v>Environmental Themed (48)</c:v>
                </c:pt>
                <c:pt idx="4">
                  <c:v>Faith Based (5)</c:v>
                </c:pt>
                <c:pt idx="5">
                  <c:v>Social Themed (4)</c:v>
                </c:pt>
                <c:pt idx="6">
                  <c:v>Responsible Ownership (16)</c:v>
                </c:pt>
                <c:pt idx="7">
                  <c:v>ESG Integration (8)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87</c:v>
                </c:pt>
                <c:pt idx="1">
                  <c:v>89</c:v>
                </c:pt>
                <c:pt idx="2">
                  <c:v>71</c:v>
                </c:pt>
                <c:pt idx="3">
                  <c:v>48</c:v>
                </c:pt>
                <c:pt idx="4">
                  <c:v>5</c:v>
                </c:pt>
                <c:pt idx="5">
                  <c:v>4</c:v>
                </c:pt>
                <c:pt idx="6">
                  <c:v>16</c:v>
                </c:pt>
                <c:pt idx="7">
                  <c:v>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644416608281563"/>
          <c:y val="0.10258104290780079"/>
          <c:w val="0.34007416686128483"/>
          <c:h val="0.786164014563045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3E6ED-F2CC-4DC3-A6A5-AB6C5DA47BC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2F330F0-EE6A-469E-8B16-5BFE91D74BF7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GB" sz="14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ESG Integration</a:t>
          </a:r>
          <a:endParaRPr lang="en-GB" sz="1400" b="1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721E685-91B5-44CC-AC29-21784B48FE54}" type="parTrans" cxnId="{65FE800D-BDE4-4102-AC07-976387D28FFF}">
      <dgm:prSet/>
      <dgm:spPr/>
      <dgm:t>
        <a:bodyPr/>
        <a:lstStyle/>
        <a:p>
          <a:endParaRPr lang="en-GB"/>
        </a:p>
      </dgm:t>
    </dgm:pt>
    <dgm:pt modelId="{CE9D09EB-1C82-4A7A-861F-1A094EDB3E44}" type="sibTrans" cxnId="{65FE800D-BDE4-4102-AC07-976387D28FFF}">
      <dgm:prSet/>
      <dgm:spPr/>
      <dgm:t>
        <a:bodyPr/>
        <a:lstStyle/>
        <a:p>
          <a:endParaRPr lang="en-GB"/>
        </a:p>
      </dgm:t>
    </dgm:pt>
    <dgm:pt modelId="{C7FE39DB-3D5C-48BA-8304-9C892FE9AA61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GB" sz="1400" b="1" dirty="0" smtClean="0">
              <a:latin typeface="Aharoni" panose="02010803020104030203" pitchFamily="2" charset="-79"/>
              <a:cs typeface="Aharoni" panose="02010803020104030203" pitchFamily="2" charset="-79"/>
            </a:rPr>
            <a:t>Sustainability Theme</a:t>
          </a:r>
          <a:endParaRPr lang="en-GB" sz="1400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47C6349-7533-4F84-8B51-44C5E3519463}" type="parTrans" cxnId="{C811BB66-D708-4034-A8C6-93AF180C29D0}">
      <dgm:prSet/>
      <dgm:spPr/>
      <dgm:t>
        <a:bodyPr/>
        <a:lstStyle/>
        <a:p>
          <a:endParaRPr lang="en-GB"/>
        </a:p>
      </dgm:t>
    </dgm:pt>
    <dgm:pt modelId="{0FD17DA5-3668-4811-B35C-DFAFCFEB9990}" type="sibTrans" cxnId="{C811BB66-D708-4034-A8C6-93AF180C29D0}">
      <dgm:prSet/>
      <dgm:spPr/>
      <dgm:t>
        <a:bodyPr/>
        <a:lstStyle/>
        <a:p>
          <a:endParaRPr lang="en-GB"/>
        </a:p>
      </dgm:t>
    </dgm:pt>
    <dgm:pt modelId="{59F49F3E-50ED-4282-BFA3-B7D1DFB689E0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GB" sz="1400" b="1" dirty="0" smtClean="0">
              <a:latin typeface="Aharoni" panose="02010803020104030203" pitchFamily="2" charset="-79"/>
              <a:cs typeface="Aharoni" panose="02010803020104030203" pitchFamily="2" charset="-79"/>
            </a:rPr>
            <a:t>Ethically Balanced</a:t>
          </a:r>
          <a:endParaRPr lang="en-GB" sz="1400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EF5006B-6A82-4759-B8FB-43F881B1E896}" type="parTrans" cxnId="{EF52160A-8606-49EC-9C73-C63E62719200}">
      <dgm:prSet/>
      <dgm:spPr/>
      <dgm:t>
        <a:bodyPr/>
        <a:lstStyle/>
        <a:p>
          <a:endParaRPr lang="en-GB"/>
        </a:p>
      </dgm:t>
    </dgm:pt>
    <dgm:pt modelId="{7699B5E5-3463-4EDB-B421-06863D8966E9}" type="sibTrans" cxnId="{EF52160A-8606-49EC-9C73-C63E62719200}">
      <dgm:prSet/>
      <dgm:spPr/>
      <dgm:t>
        <a:bodyPr/>
        <a:lstStyle/>
        <a:p>
          <a:endParaRPr lang="en-GB"/>
        </a:p>
      </dgm:t>
    </dgm:pt>
    <dgm:pt modelId="{DBB0E5AC-1484-4F4A-A100-10883367FD47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GB" sz="1400" b="1" dirty="0" smtClean="0">
              <a:latin typeface="Aharoni" panose="02010803020104030203" pitchFamily="2" charset="-79"/>
              <a:cs typeface="Aharoni" panose="02010803020104030203" pitchFamily="2" charset="-79"/>
            </a:rPr>
            <a:t>Negative Ethical</a:t>
          </a:r>
          <a:endParaRPr lang="en-GB" sz="1400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C4A9691-CE16-4ADD-B995-347F6073662F}" type="parTrans" cxnId="{0898E407-1C21-49D2-9F00-E29B4AEB4645}">
      <dgm:prSet/>
      <dgm:spPr/>
      <dgm:t>
        <a:bodyPr/>
        <a:lstStyle/>
        <a:p>
          <a:endParaRPr lang="en-GB"/>
        </a:p>
      </dgm:t>
    </dgm:pt>
    <dgm:pt modelId="{A51B4F20-BD55-477F-B1C7-90FDBFEDB6CC}" type="sibTrans" cxnId="{0898E407-1C21-49D2-9F00-E29B4AEB4645}">
      <dgm:prSet/>
      <dgm:spPr/>
      <dgm:t>
        <a:bodyPr/>
        <a:lstStyle/>
        <a:p>
          <a:endParaRPr lang="en-GB"/>
        </a:p>
      </dgm:t>
    </dgm:pt>
    <dgm:pt modelId="{9C174BB3-7D1E-427B-8DD2-C064A7FA5D12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GB" sz="1400" b="1" dirty="0" smtClean="0">
              <a:latin typeface="Aharoni" panose="02010803020104030203" pitchFamily="2" charset="-79"/>
              <a:cs typeface="Aharoni" panose="02010803020104030203" pitchFamily="2" charset="-79"/>
            </a:rPr>
            <a:t>Environmental Theme</a:t>
          </a:r>
          <a:endParaRPr lang="en-GB" sz="1400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F39B9317-941A-4E08-938E-2666017E7DD5}" type="parTrans" cxnId="{6ABFC7AE-110A-4B17-8D93-96A620CC84B9}">
      <dgm:prSet/>
      <dgm:spPr/>
      <dgm:t>
        <a:bodyPr/>
        <a:lstStyle/>
        <a:p>
          <a:endParaRPr lang="en-GB"/>
        </a:p>
      </dgm:t>
    </dgm:pt>
    <dgm:pt modelId="{FFEC9653-108D-46AF-95E0-E3198A47C502}" type="sibTrans" cxnId="{6ABFC7AE-110A-4B17-8D93-96A620CC84B9}">
      <dgm:prSet/>
      <dgm:spPr/>
      <dgm:t>
        <a:bodyPr/>
        <a:lstStyle/>
        <a:p>
          <a:endParaRPr lang="en-GB"/>
        </a:p>
      </dgm:t>
    </dgm:pt>
    <dgm:pt modelId="{9967849E-6D31-4B11-A2B7-281A75FAF9B1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GB" sz="1400" b="1" dirty="0" smtClean="0">
              <a:latin typeface="Aharoni" panose="02010803020104030203" pitchFamily="2" charset="-79"/>
              <a:cs typeface="Aharoni" panose="02010803020104030203" pitchFamily="2" charset="-79"/>
            </a:rPr>
            <a:t>Social Theme</a:t>
          </a:r>
          <a:endParaRPr lang="en-GB" sz="1400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CA6E06C-3C98-4087-AE53-3B3D4F9CD04C}" type="parTrans" cxnId="{493B7D09-7A88-4E17-BAFF-8AF5FA1EF3A5}">
      <dgm:prSet/>
      <dgm:spPr/>
      <dgm:t>
        <a:bodyPr/>
        <a:lstStyle/>
        <a:p>
          <a:endParaRPr lang="en-GB"/>
        </a:p>
      </dgm:t>
    </dgm:pt>
    <dgm:pt modelId="{B55BDA93-24D4-4ACD-9C01-718FE9B9D501}" type="sibTrans" cxnId="{493B7D09-7A88-4E17-BAFF-8AF5FA1EF3A5}">
      <dgm:prSet/>
      <dgm:spPr/>
      <dgm:t>
        <a:bodyPr/>
        <a:lstStyle/>
        <a:p>
          <a:endParaRPr lang="en-GB"/>
        </a:p>
      </dgm:t>
    </dgm:pt>
    <dgm:pt modelId="{C35404D5-2330-4A38-8F66-4C24AA3D5700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GB" sz="1400" b="1" dirty="0" smtClean="0">
              <a:latin typeface="Aharoni" panose="02010803020104030203" pitchFamily="2" charset="-79"/>
              <a:cs typeface="Aharoni" panose="02010803020104030203" pitchFamily="2" charset="-79"/>
            </a:rPr>
            <a:t>Faith Based</a:t>
          </a:r>
          <a:endParaRPr lang="en-GB" sz="1400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65707DC-6A7C-4E63-AC1A-F2D0A74CAE93}" type="parTrans" cxnId="{59A110B9-F86D-40DE-BEB0-E1D9C2871800}">
      <dgm:prSet/>
      <dgm:spPr/>
      <dgm:t>
        <a:bodyPr/>
        <a:lstStyle/>
        <a:p>
          <a:endParaRPr lang="en-GB"/>
        </a:p>
      </dgm:t>
    </dgm:pt>
    <dgm:pt modelId="{E4CAE5E5-3804-4794-9917-91F3A45A6756}" type="sibTrans" cxnId="{59A110B9-F86D-40DE-BEB0-E1D9C2871800}">
      <dgm:prSet/>
      <dgm:spPr/>
      <dgm:t>
        <a:bodyPr/>
        <a:lstStyle/>
        <a:p>
          <a:endParaRPr lang="en-GB"/>
        </a:p>
      </dgm:t>
    </dgm:pt>
    <dgm:pt modelId="{FEC29F70-E012-45EC-8710-9C78E133F10D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GB" sz="14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Responsible Ownership</a:t>
          </a:r>
          <a:endParaRPr lang="en-GB" sz="1400" b="1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6B9D005-1F44-4354-B748-4EF19F77A6C0}" type="parTrans" cxnId="{47136B42-9C9B-4604-8346-B030327C58EC}">
      <dgm:prSet/>
      <dgm:spPr/>
      <dgm:t>
        <a:bodyPr/>
        <a:lstStyle/>
        <a:p>
          <a:endParaRPr lang="en-GB"/>
        </a:p>
      </dgm:t>
    </dgm:pt>
    <dgm:pt modelId="{8D3071F6-C74A-4312-A826-BB8CC092984E}" type="sibTrans" cxnId="{47136B42-9C9B-4604-8346-B030327C58EC}">
      <dgm:prSet/>
      <dgm:spPr/>
      <dgm:t>
        <a:bodyPr/>
        <a:lstStyle/>
        <a:p>
          <a:endParaRPr lang="en-GB"/>
        </a:p>
      </dgm:t>
    </dgm:pt>
    <dgm:pt modelId="{DD4DCF03-0938-438C-B1D0-759392963290}" type="pres">
      <dgm:prSet presAssocID="{C053E6ED-F2CC-4DC3-A6A5-AB6C5DA47BC5}" presName="compositeShape" presStyleCnt="0">
        <dgm:presLayoutVars>
          <dgm:dir/>
          <dgm:resizeHandles/>
        </dgm:presLayoutVars>
      </dgm:prSet>
      <dgm:spPr/>
    </dgm:pt>
    <dgm:pt modelId="{42084466-AE61-4850-AAE1-F13531B37FA5}" type="pres">
      <dgm:prSet presAssocID="{C053E6ED-F2CC-4DC3-A6A5-AB6C5DA47BC5}" presName="pyramid" presStyleLbl="node1" presStyleIdx="0" presStyleCnt="1" custAng="10800000" custScaleX="118182" custLinFactNeighborX="1136" custLinFactNeighborY="-181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FFFF"/>
          </a:solidFill>
        </a:ln>
        <a:effectLst>
          <a:glow rad="228600">
            <a:schemeClr val="accent1">
              <a:satMod val="175000"/>
              <a:alpha val="40000"/>
            </a:schemeClr>
          </a:glow>
          <a:softEdge rad="317500"/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GB"/>
        </a:p>
      </dgm:t>
    </dgm:pt>
    <dgm:pt modelId="{454C698C-D61F-4CBC-B385-7FF033FF57C6}" type="pres">
      <dgm:prSet presAssocID="{C053E6ED-F2CC-4DC3-A6A5-AB6C5DA47BC5}" presName="theList" presStyleCnt="0"/>
      <dgm:spPr/>
    </dgm:pt>
    <dgm:pt modelId="{83988A15-4E93-4F04-A2DE-390CCE418DBF}" type="pres">
      <dgm:prSet presAssocID="{02F330F0-EE6A-469E-8B16-5BFE91D74BF7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A22F32-3326-4541-831F-AEBCEDDECCB9}" type="pres">
      <dgm:prSet presAssocID="{02F330F0-EE6A-469E-8B16-5BFE91D74BF7}" presName="aSpace" presStyleCnt="0"/>
      <dgm:spPr/>
    </dgm:pt>
    <dgm:pt modelId="{E8D3101B-660D-4222-BEC8-B7734A517340}" type="pres">
      <dgm:prSet presAssocID="{FEC29F70-E012-45EC-8710-9C78E133F10D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10BFFD-643D-415E-95B4-1C18520AC8E0}" type="pres">
      <dgm:prSet presAssocID="{FEC29F70-E012-45EC-8710-9C78E133F10D}" presName="aSpace" presStyleCnt="0"/>
      <dgm:spPr/>
    </dgm:pt>
    <dgm:pt modelId="{D434E4C3-6E97-4709-9A90-CB35CBF810D9}" type="pres">
      <dgm:prSet presAssocID="{C7FE39DB-3D5C-48BA-8304-9C892FE9AA61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409019-769E-404F-83BB-5E26301B74B6}" type="pres">
      <dgm:prSet presAssocID="{C7FE39DB-3D5C-48BA-8304-9C892FE9AA61}" presName="aSpace" presStyleCnt="0"/>
      <dgm:spPr/>
    </dgm:pt>
    <dgm:pt modelId="{A5BDD065-7928-4A7D-A884-07569EA36441}" type="pres">
      <dgm:prSet presAssocID="{59F49F3E-50ED-4282-BFA3-B7D1DFB689E0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DD40DD-CEDF-4E84-BE7A-9ACDB2C286BB}" type="pres">
      <dgm:prSet presAssocID="{59F49F3E-50ED-4282-BFA3-B7D1DFB689E0}" presName="aSpace" presStyleCnt="0"/>
      <dgm:spPr/>
    </dgm:pt>
    <dgm:pt modelId="{0CC6D448-6A49-4520-A14C-F4FD879EE02E}" type="pres">
      <dgm:prSet presAssocID="{DBB0E5AC-1484-4F4A-A100-10883367FD47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07623B-E61D-471F-8807-68676E537217}" type="pres">
      <dgm:prSet presAssocID="{DBB0E5AC-1484-4F4A-A100-10883367FD47}" presName="aSpace" presStyleCnt="0"/>
      <dgm:spPr/>
    </dgm:pt>
    <dgm:pt modelId="{2427E684-364A-4D14-9AA8-5B0BE35FB4D9}" type="pres">
      <dgm:prSet presAssocID="{9C174BB3-7D1E-427B-8DD2-C064A7FA5D12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D69ED9-06CB-4258-B7E4-1F139E3B0033}" type="pres">
      <dgm:prSet presAssocID="{9C174BB3-7D1E-427B-8DD2-C064A7FA5D12}" presName="aSpace" presStyleCnt="0"/>
      <dgm:spPr/>
    </dgm:pt>
    <dgm:pt modelId="{DFDD7DB7-8522-463D-83B4-CFBFEBC80D53}" type="pres">
      <dgm:prSet presAssocID="{9967849E-6D31-4B11-A2B7-281A75FAF9B1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5FC655-D8F6-4BD9-8264-B12F196A8DE7}" type="pres">
      <dgm:prSet presAssocID="{9967849E-6D31-4B11-A2B7-281A75FAF9B1}" presName="aSpace" presStyleCnt="0"/>
      <dgm:spPr/>
    </dgm:pt>
    <dgm:pt modelId="{363B612F-168A-4DE3-817E-958FA9E729D0}" type="pres">
      <dgm:prSet presAssocID="{C35404D5-2330-4A38-8F66-4C24AA3D5700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A477A7-D52D-4278-AE8C-ADC150F4CC38}" type="pres">
      <dgm:prSet presAssocID="{C35404D5-2330-4A38-8F66-4C24AA3D5700}" presName="aSpace" presStyleCnt="0"/>
      <dgm:spPr/>
    </dgm:pt>
  </dgm:ptLst>
  <dgm:cxnLst>
    <dgm:cxn modelId="{6ABFC7AE-110A-4B17-8D93-96A620CC84B9}" srcId="{C053E6ED-F2CC-4DC3-A6A5-AB6C5DA47BC5}" destId="{9C174BB3-7D1E-427B-8DD2-C064A7FA5D12}" srcOrd="5" destOrd="0" parTransId="{F39B9317-941A-4E08-938E-2666017E7DD5}" sibTransId="{FFEC9653-108D-46AF-95E0-E3198A47C502}"/>
    <dgm:cxn modelId="{493B7D09-7A88-4E17-BAFF-8AF5FA1EF3A5}" srcId="{C053E6ED-F2CC-4DC3-A6A5-AB6C5DA47BC5}" destId="{9967849E-6D31-4B11-A2B7-281A75FAF9B1}" srcOrd="6" destOrd="0" parTransId="{0CA6E06C-3C98-4087-AE53-3B3D4F9CD04C}" sibTransId="{B55BDA93-24D4-4ACD-9C01-718FE9B9D501}"/>
    <dgm:cxn modelId="{14D7238C-B067-43DE-AF3B-8E51CDC9ABA6}" type="presOf" srcId="{C053E6ED-F2CC-4DC3-A6A5-AB6C5DA47BC5}" destId="{DD4DCF03-0938-438C-B1D0-759392963290}" srcOrd="0" destOrd="0" presId="urn:microsoft.com/office/officeart/2005/8/layout/pyramid2"/>
    <dgm:cxn modelId="{B4BB512C-7327-4829-B7A2-5307C5137199}" type="presOf" srcId="{C35404D5-2330-4A38-8F66-4C24AA3D5700}" destId="{363B612F-168A-4DE3-817E-958FA9E729D0}" srcOrd="0" destOrd="0" presId="urn:microsoft.com/office/officeart/2005/8/layout/pyramid2"/>
    <dgm:cxn modelId="{D5760397-E7B3-44A0-B0CE-D4F28DB9C52F}" type="presOf" srcId="{DBB0E5AC-1484-4F4A-A100-10883367FD47}" destId="{0CC6D448-6A49-4520-A14C-F4FD879EE02E}" srcOrd="0" destOrd="0" presId="urn:microsoft.com/office/officeart/2005/8/layout/pyramid2"/>
    <dgm:cxn modelId="{404F30CD-9DA5-4057-A035-AB70F6986ED5}" type="presOf" srcId="{FEC29F70-E012-45EC-8710-9C78E133F10D}" destId="{E8D3101B-660D-4222-BEC8-B7734A517340}" srcOrd="0" destOrd="0" presId="urn:microsoft.com/office/officeart/2005/8/layout/pyramid2"/>
    <dgm:cxn modelId="{65FE800D-BDE4-4102-AC07-976387D28FFF}" srcId="{C053E6ED-F2CC-4DC3-A6A5-AB6C5DA47BC5}" destId="{02F330F0-EE6A-469E-8B16-5BFE91D74BF7}" srcOrd="0" destOrd="0" parTransId="{E721E685-91B5-44CC-AC29-21784B48FE54}" sibTransId="{CE9D09EB-1C82-4A7A-861F-1A094EDB3E44}"/>
    <dgm:cxn modelId="{C811BB66-D708-4034-A8C6-93AF180C29D0}" srcId="{C053E6ED-F2CC-4DC3-A6A5-AB6C5DA47BC5}" destId="{C7FE39DB-3D5C-48BA-8304-9C892FE9AA61}" srcOrd="2" destOrd="0" parTransId="{847C6349-7533-4F84-8B51-44C5E3519463}" sibTransId="{0FD17DA5-3668-4811-B35C-DFAFCFEB9990}"/>
    <dgm:cxn modelId="{4A9D1A14-AFE9-4E76-83D3-52BF84ED9189}" type="presOf" srcId="{02F330F0-EE6A-469E-8B16-5BFE91D74BF7}" destId="{83988A15-4E93-4F04-A2DE-390CCE418DBF}" srcOrd="0" destOrd="0" presId="urn:microsoft.com/office/officeart/2005/8/layout/pyramid2"/>
    <dgm:cxn modelId="{0898E407-1C21-49D2-9F00-E29B4AEB4645}" srcId="{C053E6ED-F2CC-4DC3-A6A5-AB6C5DA47BC5}" destId="{DBB0E5AC-1484-4F4A-A100-10883367FD47}" srcOrd="4" destOrd="0" parTransId="{7C4A9691-CE16-4ADD-B995-347F6073662F}" sibTransId="{A51B4F20-BD55-477F-B1C7-90FDBFEDB6CC}"/>
    <dgm:cxn modelId="{47136B42-9C9B-4604-8346-B030327C58EC}" srcId="{C053E6ED-F2CC-4DC3-A6A5-AB6C5DA47BC5}" destId="{FEC29F70-E012-45EC-8710-9C78E133F10D}" srcOrd="1" destOrd="0" parTransId="{36B9D005-1F44-4354-B748-4EF19F77A6C0}" sibTransId="{8D3071F6-C74A-4312-A826-BB8CC092984E}"/>
    <dgm:cxn modelId="{56EAA3EA-55C6-407D-A774-401D502132BF}" type="presOf" srcId="{9967849E-6D31-4B11-A2B7-281A75FAF9B1}" destId="{DFDD7DB7-8522-463D-83B4-CFBFEBC80D53}" srcOrd="0" destOrd="0" presId="urn:microsoft.com/office/officeart/2005/8/layout/pyramid2"/>
    <dgm:cxn modelId="{A4C96A98-63C2-4182-A689-D93C271A0AA1}" type="presOf" srcId="{C7FE39DB-3D5C-48BA-8304-9C892FE9AA61}" destId="{D434E4C3-6E97-4709-9A90-CB35CBF810D9}" srcOrd="0" destOrd="0" presId="urn:microsoft.com/office/officeart/2005/8/layout/pyramid2"/>
    <dgm:cxn modelId="{59A110B9-F86D-40DE-BEB0-E1D9C2871800}" srcId="{C053E6ED-F2CC-4DC3-A6A5-AB6C5DA47BC5}" destId="{C35404D5-2330-4A38-8F66-4C24AA3D5700}" srcOrd="7" destOrd="0" parTransId="{D65707DC-6A7C-4E63-AC1A-F2D0A74CAE93}" sibTransId="{E4CAE5E5-3804-4794-9917-91F3A45A6756}"/>
    <dgm:cxn modelId="{EF52160A-8606-49EC-9C73-C63E62719200}" srcId="{C053E6ED-F2CC-4DC3-A6A5-AB6C5DA47BC5}" destId="{59F49F3E-50ED-4282-BFA3-B7D1DFB689E0}" srcOrd="3" destOrd="0" parTransId="{6EF5006B-6A82-4759-B8FB-43F881B1E896}" sibTransId="{7699B5E5-3463-4EDB-B421-06863D8966E9}"/>
    <dgm:cxn modelId="{F8422FEB-B7D7-46B4-9672-FF21A51E371F}" type="presOf" srcId="{9C174BB3-7D1E-427B-8DD2-C064A7FA5D12}" destId="{2427E684-364A-4D14-9AA8-5B0BE35FB4D9}" srcOrd="0" destOrd="0" presId="urn:microsoft.com/office/officeart/2005/8/layout/pyramid2"/>
    <dgm:cxn modelId="{511EBF18-3E0C-41BF-892A-E5797BB203B1}" type="presOf" srcId="{59F49F3E-50ED-4282-BFA3-B7D1DFB689E0}" destId="{A5BDD065-7928-4A7D-A884-07569EA36441}" srcOrd="0" destOrd="0" presId="urn:microsoft.com/office/officeart/2005/8/layout/pyramid2"/>
    <dgm:cxn modelId="{315119D8-D775-4BE9-AC09-098743291766}" type="presParOf" srcId="{DD4DCF03-0938-438C-B1D0-759392963290}" destId="{42084466-AE61-4850-AAE1-F13531B37FA5}" srcOrd="0" destOrd="0" presId="urn:microsoft.com/office/officeart/2005/8/layout/pyramid2"/>
    <dgm:cxn modelId="{766795F3-2B87-4FE6-887E-0B14D8286F03}" type="presParOf" srcId="{DD4DCF03-0938-438C-B1D0-759392963290}" destId="{454C698C-D61F-4CBC-B385-7FF033FF57C6}" srcOrd="1" destOrd="0" presId="urn:microsoft.com/office/officeart/2005/8/layout/pyramid2"/>
    <dgm:cxn modelId="{6FBB8210-FA9C-48D2-BE13-1D8E5AB86C1C}" type="presParOf" srcId="{454C698C-D61F-4CBC-B385-7FF033FF57C6}" destId="{83988A15-4E93-4F04-A2DE-390CCE418DBF}" srcOrd="0" destOrd="0" presId="urn:microsoft.com/office/officeart/2005/8/layout/pyramid2"/>
    <dgm:cxn modelId="{2D813BC6-AAC7-4AEC-9CB7-2BE424D1DA47}" type="presParOf" srcId="{454C698C-D61F-4CBC-B385-7FF033FF57C6}" destId="{9AA22F32-3326-4541-831F-AEBCEDDECCB9}" srcOrd="1" destOrd="0" presId="urn:microsoft.com/office/officeart/2005/8/layout/pyramid2"/>
    <dgm:cxn modelId="{4A3AC749-825F-41C5-9E23-26989563F75D}" type="presParOf" srcId="{454C698C-D61F-4CBC-B385-7FF033FF57C6}" destId="{E8D3101B-660D-4222-BEC8-B7734A517340}" srcOrd="2" destOrd="0" presId="urn:microsoft.com/office/officeart/2005/8/layout/pyramid2"/>
    <dgm:cxn modelId="{B70C9EBE-9F9F-4A99-8972-2E077A4D87B1}" type="presParOf" srcId="{454C698C-D61F-4CBC-B385-7FF033FF57C6}" destId="{A610BFFD-643D-415E-95B4-1C18520AC8E0}" srcOrd="3" destOrd="0" presId="urn:microsoft.com/office/officeart/2005/8/layout/pyramid2"/>
    <dgm:cxn modelId="{964C6BBC-075D-4FDC-9223-2CA74CF6C9E8}" type="presParOf" srcId="{454C698C-D61F-4CBC-B385-7FF033FF57C6}" destId="{D434E4C3-6E97-4709-9A90-CB35CBF810D9}" srcOrd="4" destOrd="0" presId="urn:microsoft.com/office/officeart/2005/8/layout/pyramid2"/>
    <dgm:cxn modelId="{3AEA906F-93A8-436D-B7DC-FA154B08F102}" type="presParOf" srcId="{454C698C-D61F-4CBC-B385-7FF033FF57C6}" destId="{60409019-769E-404F-83BB-5E26301B74B6}" srcOrd="5" destOrd="0" presId="urn:microsoft.com/office/officeart/2005/8/layout/pyramid2"/>
    <dgm:cxn modelId="{EA5F4C83-84C5-4DDA-9C0D-D53E8BCE991B}" type="presParOf" srcId="{454C698C-D61F-4CBC-B385-7FF033FF57C6}" destId="{A5BDD065-7928-4A7D-A884-07569EA36441}" srcOrd="6" destOrd="0" presId="urn:microsoft.com/office/officeart/2005/8/layout/pyramid2"/>
    <dgm:cxn modelId="{C39902AE-4D44-41A2-812F-1E56908C0B89}" type="presParOf" srcId="{454C698C-D61F-4CBC-B385-7FF033FF57C6}" destId="{5EDD40DD-CEDF-4E84-BE7A-9ACDB2C286BB}" srcOrd="7" destOrd="0" presId="urn:microsoft.com/office/officeart/2005/8/layout/pyramid2"/>
    <dgm:cxn modelId="{05A4ABB8-7C47-4BC3-9DA7-E42FC0045D29}" type="presParOf" srcId="{454C698C-D61F-4CBC-B385-7FF033FF57C6}" destId="{0CC6D448-6A49-4520-A14C-F4FD879EE02E}" srcOrd="8" destOrd="0" presId="urn:microsoft.com/office/officeart/2005/8/layout/pyramid2"/>
    <dgm:cxn modelId="{9766B5F8-AD70-4A25-A036-033D41F25441}" type="presParOf" srcId="{454C698C-D61F-4CBC-B385-7FF033FF57C6}" destId="{2C07623B-E61D-471F-8807-68676E537217}" srcOrd="9" destOrd="0" presId="urn:microsoft.com/office/officeart/2005/8/layout/pyramid2"/>
    <dgm:cxn modelId="{B36850D8-BEA6-442A-86D8-8DC6F55E2FF1}" type="presParOf" srcId="{454C698C-D61F-4CBC-B385-7FF033FF57C6}" destId="{2427E684-364A-4D14-9AA8-5B0BE35FB4D9}" srcOrd="10" destOrd="0" presId="urn:microsoft.com/office/officeart/2005/8/layout/pyramid2"/>
    <dgm:cxn modelId="{A4C5E85E-DB97-47C8-A60B-F2DA3E12180A}" type="presParOf" srcId="{454C698C-D61F-4CBC-B385-7FF033FF57C6}" destId="{75D69ED9-06CB-4258-B7E4-1F139E3B0033}" srcOrd="11" destOrd="0" presId="urn:microsoft.com/office/officeart/2005/8/layout/pyramid2"/>
    <dgm:cxn modelId="{BFDB188D-19A1-40F9-8D2C-A2B1CFF7571F}" type="presParOf" srcId="{454C698C-D61F-4CBC-B385-7FF033FF57C6}" destId="{DFDD7DB7-8522-463D-83B4-CFBFEBC80D53}" srcOrd="12" destOrd="0" presId="urn:microsoft.com/office/officeart/2005/8/layout/pyramid2"/>
    <dgm:cxn modelId="{14CE82DD-396A-4215-B91B-B3430E64AAD0}" type="presParOf" srcId="{454C698C-D61F-4CBC-B385-7FF033FF57C6}" destId="{875FC655-D8F6-4BD9-8264-B12F196A8DE7}" srcOrd="13" destOrd="0" presId="urn:microsoft.com/office/officeart/2005/8/layout/pyramid2"/>
    <dgm:cxn modelId="{4826B77E-FE70-42FF-9F65-BC043BE916D5}" type="presParOf" srcId="{454C698C-D61F-4CBC-B385-7FF033FF57C6}" destId="{363B612F-168A-4DE3-817E-958FA9E729D0}" srcOrd="14" destOrd="0" presId="urn:microsoft.com/office/officeart/2005/8/layout/pyramid2"/>
    <dgm:cxn modelId="{F62C7192-AC03-4227-91F5-E23ED476967A}" type="presParOf" srcId="{454C698C-D61F-4CBC-B385-7FF033FF57C6}" destId="{D2A477A7-D52D-4278-AE8C-ADC150F4CC38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B8DB0E-6EB8-4080-A767-F35F496C42E8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8E8569D-F15B-45BC-9F5F-B3D029937F2C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tx1"/>
              </a:solidFill>
            </a:rPr>
            <a:t>Identify interested clients</a:t>
          </a:r>
          <a:endParaRPr lang="en-GB" sz="1600" b="1" dirty="0">
            <a:solidFill>
              <a:schemeClr val="tx1"/>
            </a:solidFill>
          </a:endParaRPr>
        </a:p>
      </dgm:t>
    </dgm:pt>
    <dgm:pt modelId="{96B47086-3A63-4486-9EAD-D939A2CE7500}" type="parTrans" cxnId="{CA88B375-B40E-406C-BC22-9E2F32E79AD3}">
      <dgm:prSet/>
      <dgm:spPr/>
      <dgm:t>
        <a:bodyPr/>
        <a:lstStyle/>
        <a:p>
          <a:endParaRPr lang="en-GB"/>
        </a:p>
      </dgm:t>
    </dgm:pt>
    <dgm:pt modelId="{0CD258A5-5036-447D-B152-4F113681AF66}" type="sibTrans" cxnId="{CA88B375-B40E-406C-BC22-9E2F32E79AD3}">
      <dgm:prSet/>
      <dgm:spPr/>
      <dgm:t>
        <a:bodyPr/>
        <a:lstStyle/>
        <a:p>
          <a:endParaRPr lang="en-GB"/>
        </a:p>
      </dgm:t>
    </dgm:pt>
    <dgm:pt modelId="{215A3692-3AD2-4B09-B8A2-634FBF691DC6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tx1"/>
              </a:solidFill>
            </a:rPr>
            <a:t>Refine SRI research (if required)</a:t>
          </a:r>
          <a:endParaRPr lang="en-GB" sz="1600" b="1" dirty="0">
            <a:solidFill>
              <a:schemeClr val="tx1"/>
            </a:solidFill>
          </a:endParaRPr>
        </a:p>
      </dgm:t>
    </dgm:pt>
    <dgm:pt modelId="{03BC1537-0257-4B74-83DB-388DA16267E1}" type="parTrans" cxnId="{F25ADCD5-6B2F-4E42-BF6F-2374EB4EB96C}">
      <dgm:prSet/>
      <dgm:spPr/>
      <dgm:t>
        <a:bodyPr/>
        <a:lstStyle/>
        <a:p>
          <a:endParaRPr lang="en-GB"/>
        </a:p>
      </dgm:t>
    </dgm:pt>
    <dgm:pt modelId="{FB37B846-2AAB-43B5-8AB5-29B4DC65C673}" type="sibTrans" cxnId="{F25ADCD5-6B2F-4E42-BF6F-2374EB4EB96C}">
      <dgm:prSet/>
      <dgm:spPr/>
      <dgm:t>
        <a:bodyPr/>
        <a:lstStyle/>
        <a:p>
          <a:endParaRPr lang="en-GB"/>
        </a:p>
      </dgm:t>
    </dgm:pt>
    <dgm:pt modelId="{AA9C8974-6175-4EFD-9839-AAFA56D8ABDA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tx1"/>
              </a:solidFill>
            </a:rPr>
            <a:t>Record your findings</a:t>
          </a:r>
          <a:endParaRPr lang="en-GB" sz="1600" b="1" dirty="0">
            <a:solidFill>
              <a:schemeClr val="tx1"/>
            </a:solidFill>
          </a:endParaRPr>
        </a:p>
      </dgm:t>
    </dgm:pt>
    <dgm:pt modelId="{58D9DDF1-6269-428F-B56A-64DB05912FE2}" type="parTrans" cxnId="{39B72866-4336-4EC0-892C-BF9D8A24FB3C}">
      <dgm:prSet/>
      <dgm:spPr/>
      <dgm:t>
        <a:bodyPr/>
        <a:lstStyle/>
        <a:p>
          <a:endParaRPr lang="en-GB"/>
        </a:p>
      </dgm:t>
    </dgm:pt>
    <dgm:pt modelId="{D4280AC2-A238-4E18-B0B5-782D2DCC2701}" type="sibTrans" cxnId="{39B72866-4336-4EC0-892C-BF9D8A24FB3C}">
      <dgm:prSet/>
      <dgm:spPr/>
      <dgm:t>
        <a:bodyPr/>
        <a:lstStyle/>
        <a:p>
          <a:endParaRPr lang="en-GB"/>
        </a:p>
      </dgm:t>
    </dgm:pt>
    <dgm:pt modelId="{85294950-414C-43F6-90AD-0935BDC985C5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tx1"/>
              </a:solidFill>
            </a:rPr>
            <a:t>Integrate this into regular processes</a:t>
          </a:r>
          <a:endParaRPr lang="en-GB" sz="1600" b="1" dirty="0">
            <a:solidFill>
              <a:schemeClr val="tx1"/>
            </a:solidFill>
          </a:endParaRPr>
        </a:p>
      </dgm:t>
    </dgm:pt>
    <dgm:pt modelId="{A4A2C826-B76A-4D64-8F97-B6D96DE1F3FE}" type="parTrans" cxnId="{1CA7AB6D-5D41-4C63-9B5A-4B1EF3960549}">
      <dgm:prSet/>
      <dgm:spPr/>
      <dgm:t>
        <a:bodyPr/>
        <a:lstStyle/>
        <a:p>
          <a:endParaRPr lang="en-GB"/>
        </a:p>
      </dgm:t>
    </dgm:pt>
    <dgm:pt modelId="{7DB80546-FD2D-4582-855E-E3685E4AC5F2}" type="sibTrans" cxnId="{1CA7AB6D-5D41-4C63-9B5A-4B1EF3960549}">
      <dgm:prSet/>
      <dgm:spPr/>
      <dgm:t>
        <a:bodyPr/>
        <a:lstStyle/>
        <a:p>
          <a:endParaRPr lang="en-GB"/>
        </a:p>
      </dgm:t>
    </dgm:pt>
    <dgm:pt modelId="{4C65395B-2D29-43A4-9712-06BE6497AFEB}">
      <dgm:prSet custT="1"/>
      <dgm:spPr/>
      <dgm:t>
        <a:bodyPr/>
        <a:lstStyle/>
        <a:p>
          <a:r>
            <a:rPr lang="en-GB" sz="1600" dirty="0" err="1" smtClean="0">
              <a:solidFill>
                <a:schemeClr val="tx1"/>
              </a:solidFill>
            </a:rPr>
            <a:t>eg</a:t>
          </a:r>
          <a:r>
            <a:rPr lang="en-GB" sz="1600" dirty="0" smtClean="0">
              <a:solidFill>
                <a:schemeClr val="tx1"/>
              </a:solidFill>
            </a:rPr>
            <a:t> products, % portfolio, reviews</a:t>
          </a:r>
          <a:endParaRPr lang="en-GB" sz="1600" b="0" dirty="0" smtClean="0">
            <a:solidFill>
              <a:schemeClr val="tx1"/>
            </a:solidFill>
          </a:endParaRPr>
        </a:p>
      </dgm:t>
    </dgm:pt>
    <dgm:pt modelId="{B3AA0B28-4905-4600-92ED-168BAFE16E98}" type="parTrans" cxnId="{676F900E-132D-4BF5-B25E-30630BAAD526}">
      <dgm:prSet/>
      <dgm:spPr/>
      <dgm:t>
        <a:bodyPr/>
        <a:lstStyle/>
        <a:p>
          <a:endParaRPr lang="en-GB"/>
        </a:p>
      </dgm:t>
    </dgm:pt>
    <dgm:pt modelId="{6D9BAE38-D8B0-41CF-97F5-A93227272B62}" type="sibTrans" cxnId="{676F900E-132D-4BF5-B25E-30630BAAD526}">
      <dgm:prSet/>
      <dgm:spPr/>
      <dgm:t>
        <a:bodyPr/>
        <a:lstStyle/>
        <a:p>
          <a:endParaRPr lang="en-GB"/>
        </a:p>
      </dgm:t>
    </dgm:pt>
    <dgm:pt modelId="{9C1D3DFD-452A-4CAE-A48D-4DD68038C17B}">
      <dgm:prSet custT="1"/>
      <dgm:spPr/>
      <dgm:t>
        <a:bodyPr/>
        <a:lstStyle/>
        <a:p>
          <a:r>
            <a:rPr lang="en-GB" sz="1600" dirty="0" err="1" smtClean="0">
              <a:solidFill>
                <a:schemeClr val="tx1"/>
              </a:solidFill>
            </a:rPr>
            <a:t>eg</a:t>
          </a:r>
          <a:r>
            <a:rPr lang="en-GB" sz="1600" dirty="0" smtClean="0">
              <a:solidFill>
                <a:schemeClr val="tx1"/>
              </a:solidFill>
            </a:rPr>
            <a:t> – specific issues, attitudes, other factors</a:t>
          </a:r>
          <a:endParaRPr lang="en-GB" sz="1600" b="0" dirty="0" smtClean="0">
            <a:solidFill>
              <a:schemeClr val="tx1"/>
            </a:solidFill>
          </a:endParaRPr>
        </a:p>
      </dgm:t>
    </dgm:pt>
    <dgm:pt modelId="{199393F3-F022-4159-BEA0-FA2DDFBD507D}" type="parTrans" cxnId="{3B514667-A70D-4338-B271-A53E421E3C95}">
      <dgm:prSet/>
      <dgm:spPr/>
      <dgm:t>
        <a:bodyPr/>
        <a:lstStyle/>
        <a:p>
          <a:endParaRPr lang="en-GB"/>
        </a:p>
      </dgm:t>
    </dgm:pt>
    <dgm:pt modelId="{D8AF824F-8D3A-4072-A92D-B769DADA4DFF}" type="sibTrans" cxnId="{3B514667-A70D-4338-B271-A53E421E3C95}">
      <dgm:prSet/>
      <dgm:spPr/>
      <dgm:t>
        <a:bodyPr/>
        <a:lstStyle/>
        <a:p>
          <a:endParaRPr lang="en-GB"/>
        </a:p>
      </dgm:t>
    </dgm:pt>
    <dgm:pt modelId="{19E30C4A-903F-40DF-96ED-7410D00C4046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 err="1" smtClean="0">
              <a:solidFill>
                <a:schemeClr val="tx1"/>
              </a:solidFill>
            </a:rPr>
            <a:t>eg</a:t>
          </a:r>
          <a:r>
            <a:rPr lang="en-GB" sz="1600" dirty="0" smtClean="0">
              <a:solidFill>
                <a:schemeClr val="tx1"/>
              </a:solidFill>
            </a:rPr>
            <a:t> - major issues, approaches or SRI styles </a:t>
          </a:r>
          <a:endParaRPr lang="en-GB" sz="1600" b="0" dirty="0" smtClean="0">
            <a:solidFill>
              <a:schemeClr val="tx1"/>
            </a:solidFill>
          </a:endParaRPr>
        </a:p>
      </dgm:t>
    </dgm:pt>
    <dgm:pt modelId="{D53964C4-42EA-4136-9BCB-6F89884B9183}" type="parTrans" cxnId="{E8B16CBD-9C94-46F0-BC1F-42EA62470BFB}">
      <dgm:prSet/>
      <dgm:spPr/>
      <dgm:t>
        <a:bodyPr/>
        <a:lstStyle/>
        <a:p>
          <a:endParaRPr lang="en-GB"/>
        </a:p>
      </dgm:t>
    </dgm:pt>
    <dgm:pt modelId="{B5FEEAD0-3491-4E2F-9417-3536601173C7}" type="sibTrans" cxnId="{E8B16CBD-9C94-46F0-BC1F-42EA62470BFB}">
      <dgm:prSet/>
      <dgm:spPr/>
      <dgm:t>
        <a:bodyPr/>
        <a:lstStyle/>
        <a:p>
          <a:endParaRPr lang="en-GB"/>
        </a:p>
      </dgm:t>
    </dgm:pt>
    <dgm:pt modelId="{B5D9E671-50A9-445A-B759-3E9B0621231D}">
      <dgm:prSet custT="1"/>
      <dgm:spPr/>
      <dgm:t>
        <a:bodyPr/>
        <a:lstStyle/>
        <a:p>
          <a:r>
            <a:rPr lang="en-GB" sz="1600" b="0" dirty="0" smtClean="0">
              <a:solidFill>
                <a:schemeClr val="tx1"/>
              </a:solidFill>
            </a:rPr>
            <a:t>Are you interested in ethical, social, environmental or faith related issues?</a:t>
          </a:r>
        </a:p>
      </dgm:t>
    </dgm:pt>
    <dgm:pt modelId="{AE3B227A-83A7-4946-894C-2F75605FBB49}" type="parTrans" cxnId="{71826AA5-8BFD-42D5-95CA-1E2CD0456A47}">
      <dgm:prSet/>
      <dgm:spPr/>
      <dgm:t>
        <a:bodyPr/>
        <a:lstStyle/>
        <a:p>
          <a:endParaRPr lang="en-GB"/>
        </a:p>
      </dgm:t>
    </dgm:pt>
    <dgm:pt modelId="{D13CE983-9204-4B90-9939-79C6D6BE5D3A}" type="sibTrans" cxnId="{71826AA5-8BFD-42D5-95CA-1E2CD0456A47}">
      <dgm:prSet/>
      <dgm:spPr/>
      <dgm:t>
        <a:bodyPr/>
        <a:lstStyle/>
        <a:p>
          <a:endParaRPr lang="en-GB"/>
        </a:p>
      </dgm:t>
    </dgm:pt>
    <dgm:pt modelId="{DC5E5CF9-1306-4E5A-B23F-1147D77A899F}">
      <dgm:prSet phldrT="[Text]" custT="1"/>
      <dgm:spPr/>
      <dgm:t>
        <a:bodyPr/>
        <a:lstStyle/>
        <a:p>
          <a:r>
            <a:rPr lang="en-GB" sz="1600" dirty="0" err="1" smtClean="0">
              <a:solidFill>
                <a:schemeClr val="tx1"/>
              </a:solidFill>
            </a:rPr>
            <a:t>eg</a:t>
          </a:r>
          <a:r>
            <a:rPr lang="en-GB" sz="1600" dirty="0" smtClean="0">
              <a:solidFill>
                <a:schemeClr val="tx1"/>
              </a:solidFill>
            </a:rPr>
            <a:t> - for reference, compliance &amp; audit trail</a:t>
          </a:r>
          <a:endParaRPr lang="en-GB" sz="1600" b="1" dirty="0">
            <a:solidFill>
              <a:schemeClr val="tx1"/>
            </a:solidFill>
          </a:endParaRPr>
        </a:p>
      </dgm:t>
    </dgm:pt>
    <dgm:pt modelId="{98BE7B88-BB35-454F-99AC-263B7AAFAAA0}" type="parTrans" cxnId="{1E9D710A-5BD8-438C-823D-0DE45DCC9FFD}">
      <dgm:prSet/>
      <dgm:spPr/>
      <dgm:t>
        <a:bodyPr/>
        <a:lstStyle/>
        <a:p>
          <a:endParaRPr lang="en-GB"/>
        </a:p>
      </dgm:t>
    </dgm:pt>
    <dgm:pt modelId="{8578D816-BFFC-46BE-AE09-7B75D49CB05A}" type="sibTrans" cxnId="{1E9D710A-5BD8-438C-823D-0DE45DCC9FFD}">
      <dgm:prSet/>
      <dgm:spPr/>
      <dgm:t>
        <a:bodyPr/>
        <a:lstStyle/>
        <a:p>
          <a:endParaRPr lang="en-GB"/>
        </a:p>
      </dgm:t>
    </dgm:pt>
    <dgm:pt modelId="{7C0D0307-0AF6-4D1F-87C9-8DE76AA885E7}">
      <dgm:prSet custT="1"/>
      <dgm:spPr/>
      <dgm:t>
        <a:bodyPr/>
        <a:lstStyle/>
        <a:p>
          <a:r>
            <a:rPr lang="en-GB" sz="1600" b="1" dirty="0" smtClean="0">
              <a:solidFill>
                <a:schemeClr val="tx1"/>
              </a:solidFill>
            </a:rPr>
            <a:t>Identify  key areas of interest</a:t>
          </a:r>
          <a:endParaRPr lang="en-GB" sz="1600" b="0" dirty="0" smtClean="0">
            <a:solidFill>
              <a:schemeClr val="tx1"/>
            </a:solidFill>
          </a:endParaRPr>
        </a:p>
      </dgm:t>
    </dgm:pt>
    <dgm:pt modelId="{444D24A8-3E13-495E-A697-F12DC3C9D17E}" type="parTrans" cxnId="{23BFF926-6FB9-416D-BE42-4CBE5C8CAAD4}">
      <dgm:prSet/>
      <dgm:spPr/>
      <dgm:t>
        <a:bodyPr/>
        <a:lstStyle/>
        <a:p>
          <a:endParaRPr lang="en-GB"/>
        </a:p>
      </dgm:t>
    </dgm:pt>
    <dgm:pt modelId="{0986E44D-4D52-4C3D-9949-A2BFC76F9881}" type="sibTrans" cxnId="{23BFF926-6FB9-416D-BE42-4CBE5C8CAAD4}">
      <dgm:prSet/>
      <dgm:spPr/>
      <dgm:t>
        <a:bodyPr/>
        <a:lstStyle/>
        <a:p>
          <a:endParaRPr lang="en-GB"/>
        </a:p>
      </dgm:t>
    </dgm:pt>
    <dgm:pt modelId="{D58B7BEE-1A9C-489C-85A6-0F4B3418AD81}" type="pres">
      <dgm:prSet presAssocID="{FFB8DB0E-6EB8-4080-A767-F35F496C42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B1AA1C1-0D1F-4353-95A1-410D1B2C6491}" type="pres">
      <dgm:prSet presAssocID="{85294950-414C-43F6-90AD-0935BDC985C5}" presName="boxAndChildren" presStyleCnt="0"/>
      <dgm:spPr/>
    </dgm:pt>
    <dgm:pt modelId="{E6069BD1-4286-4AEA-A09C-332E0A21DB06}" type="pres">
      <dgm:prSet presAssocID="{85294950-414C-43F6-90AD-0935BDC985C5}" presName="parentTextBox" presStyleLbl="node1" presStyleIdx="0" presStyleCnt="5"/>
      <dgm:spPr/>
      <dgm:t>
        <a:bodyPr/>
        <a:lstStyle/>
        <a:p>
          <a:endParaRPr lang="en-GB"/>
        </a:p>
      </dgm:t>
    </dgm:pt>
    <dgm:pt modelId="{104C6DDE-D1AD-45A5-A51A-BAEA1F90B643}" type="pres">
      <dgm:prSet presAssocID="{85294950-414C-43F6-90AD-0935BDC985C5}" presName="entireBox" presStyleLbl="node1" presStyleIdx="0" presStyleCnt="5"/>
      <dgm:spPr/>
      <dgm:t>
        <a:bodyPr/>
        <a:lstStyle/>
        <a:p>
          <a:endParaRPr lang="en-GB"/>
        </a:p>
      </dgm:t>
    </dgm:pt>
    <dgm:pt modelId="{13BF55DA-93E0-40FB-8E4B-D76A776E1FB5}" type="pres">
      <dgm:prSet presAssocID="{85294950-414C-43F6-90AD-0935BDC985C5}" presName="descendantBox" presStyleCnt="0"/>
      <dgm:spPr/>
    </dgm:pt>
    <dgm:pt modelId="{F7D08D2B-59F2-410C-A3AF-EF301B08214A}" type="pres">
      <dgm:prSet presAssocID="{4C65395B-2D29-43A4-9712-06BE6497AFEB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B9CA94-8AF2-4DCE-BE56-85D109BBEB0B}" type="pres">
      <dgm:prSet presAssocID="{D4280AC2-A238-4E18-B0B5-782D2DCC2701}" presName="sp" presStyleCnt="0"/>
      <dgm:spPr/>
    </dgm:pt>
    <dgm:pt modelId="{E159D1C9-206B-4C8B-A99F-1C6CA9F38EBE}" type="pres">
      <dgm:prSet presAssocID="{AA9C8974-6175-4EFD-9839-AAFA56D8ABDA}" presName="arrowAndChildren" presStyleCnt="0"/>
      <dgm:spPr/>
    </dgm:pt>
    <dgm:pt modelId="{B3C99B0A-119E-4BB3-9591-B75EE9B1623D}" type="pres">
      <dgm:prSet presAssocID="{AA9C8974-6175-4EFD-9839-AAFA56D8ABDA}" presName="parentTextArrow" presStyleLbl="node1" presStyleIdx="0" presStyleCnt="5"/>
      <dgm:spPr/>
      <dgm:t>
        <a:bodyPr/>
        <a:lstStyle/>
        <a:p>
          <a:endParaRPr lang="en-GB"/>
        </a:p>
      </dgm:t>
    </dgm:pt>
    <dgm:pt modelId="{FA44A9E4-0E15-45C1-B3A5-79492740A8A6}" type="pres">
      <dgm:prSet presAssocID="{AA9C8974-6175-4EFD-9839-AAFA56D8ABDA}" presName="arrow" presStyleLbl="node1" presStyleIdx="1" presStyleCnt="5"/>
      <dgm:spPr/>
      <dgm:t>
        <a:bodyPr/>
        <a:lstStyle/>
        <a:p>
          <a:endParaRPr lang="en-GB"/>
        </a:p>
      </dgm:t>
    </dgm:pt>
    <dgm:pt modelId="{D196250F-1F15-4F24-9FB6-9376385CB3F0}" type="pres">
      <dgm:prSet presAssocID="{AA9C8974-6175-4EFD-9839-AAFA56D8ABDA}" presName="descendantArrow" presStyleCnt="0"/>
      <dgm:spPr/>
    </dgm:pt>
    <dgm:pt modelId="{C6426958-586E-478D-82C1-46B90FE05432}" type="pres">
      <dgm:prSet presAssocID="{DC5E5CF9-1306-4E5A-B23F-1147D77A899F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85D4E0-B479-4179-BE50-7655BA3BEAF0}" type="pres">
      <dgm:prSet presAssocID="{FB37B846-2AAB-43B5-8AB5-29B4DC65C673}" presName="sp" presStyleCnt="0"/>
      <dgm:spPr/>
    </dgm:pt>
    <dgm:pt modelId="{5E47660B-A678-4ACC-950D-48508C6C9463}" type="pres">
      <dgm:prSet presAssocID="{215A3692-3AD2-4B09-B8A2-634FBF691DC6}" presName="arrowAndChildren" presStyleCnt="0"/>
      <dgm:spPr/>
    </dgm:pt>
    <dgm:pt modelId="{CF5223C7-2FD0-46F8-B8D5-9673E1D5A5DE}" type="pres">
      <dgm:prSet presAssocID="{215A3692-3AD2-4B09-B8A2-634FBF691DC6}" presName="parentTextArrow" presStyleLbl="node1" presStyleIdx="1" presStyleCnt="5"/>
      <dgm:spPr/>
      <dgm:t>
        <a:bodyPr/>
        <a:lstStyle/>
        <a:p>
          <a:endParaRPr lang="en-GB"/>
        </a:p>
      </dgm:t>
    </dgm:pt>
    <dgm:pt modelId="{EEA7EFA7-3380-471E-A868-DD7E7196234E}" type="pres">
      <dgm:prSet presAssocID="{215A3692-3AD2-4B09-B8A2-634FBF691DC6}" presName="arrow" presStyleLbl="node1" presStyleIdx="2" presStyleCnt="5"/>
      <dgm:spPr/>
      <dgm:t>
        <a:bodyPr/>
        <a:lstStyle/>
        <a:p>
          <a:endParaRPr lang="en-GB"/>
        </a:p>
      </dgm:t>
    </dgm:pt>
    <dgm:pt modelId="{8F29E379-7A9E-41A5-9314-720BC7518171}" type="pres">
      <dgm:prSet presAssocID="{215A3692-3AD2-4B09-B8A2-634FBF691DC6}" presName="descendantArrow" presStyleCnt="0"/>
      <dgm:spPr/>
    </dgm:pt>
    <dgm:pt modelId="{DA0713F5-0500-4594-A144-592170334402}" type="pres">
      <dgm:prSet presAssocID="{9C1D3DFD-452A-4CAE-A48D-4DD68038C17B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B01F27-D76C-4491-872C-7E16A43F3518}" type="pres">
      <dgm:prSet presAssocID="{0986E44D-4D52-4C3D-9949-A2BFC76F9881}" presName="sp" presStyleCnt="0"/>
      <dgm:spPr/>
    </dgm:pt>
    <dgm:pt modelId="{694454DA-68C6-4CC5-B83F-66AEBE5C179B}" type="pres">
      <dgm:prSet presAssocID="{7C0D0307-0AF6-4D1F-87C9-8DE76AA885E7}" presName="arrowAndChildren" presStyleCnt="0"/>
      <dgm:spPr/>
    </dgm:pt>
    <dgm:pt modelId="{E2A393FA-3B0D-453A-8A91-6B0A61023E59}" type="pres">
      <dgm:prSet presAssocID="{7C0D0307-0AF6-4D1F-87C9-8DE76AA885E7}" presName="parentTextArrow" presStyleLbl="node1" presStyleIdx="2" presStyleCnt="5"/>
      <dgm:spPr/>
      <dgm:t>
        <a:bodyPr/>
        <a:lstStyle/>
        <a:p>
          <a:endParaRPr lang="en-GB"/>
        </a:p>
      </dgm:t>
    </dgm:pt>
    <dgm:pt modelId="{30E53B4B-992F-42ED-8D48-E737723FB16F}" type="pres">
      <dgm:prSet presAssocID="{7C0D0307-0AF6-4D1F-87C9-8DE76AA885E7}" presName="arrow" presStyleLbl="node1" presStyleIdx="3" presStyleCnt="5"/>
      <dgm:spPr/>
      <dgm:t>
        <a:bodyPr/>
        <a:lstStyle/>
        <a:p>
          <a:endParaRPr lang="en-GB"/>
        </a:p>
      </dgm:t>
    </dgm:pt>
    <dgm:pt modelId="{5FD3A839-CA9E-48E0-BF41-BDBFF56C0D54}" type="pres">
      <dgm:prSet presAssocID="{7C0D0307-0AF6-4D1F-87C9-8DE76AA885E7}" presName="descendantArrow" presStyleCnt="0"/>
      <dgm:spPr/>
    </dgm:pt>
    <dgm:pt modelId="{E9BA6266-864D-4F03-9307-97D67558743B}" type="pres">
      <dgm:prSet presAssocID="{19E30C4A-903F-40DF-96ED-7410D00C4046}" presName="childTextArrow" presStyleLbl="fgAccFollowNode1" presStyleIdx="3" presStyleCnt="5" custLinFactNeighborY="-82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7E1992-3515-4186-A87A-0178863E104F}" type="pres">
      <dgm:prSet presAssocID="{0CD258A5-5036-447D-B152-4F113681AF66}" presName="sp" presStyleCnt="0"/>
      <dgm:spPr/>
    </dgm:pt>
    <dgm:pt modelId="{739F773D-5DF9-4714-BDEF-80779058DE5F}" type="pres">
      <dgm:prSet presAssocID="{78E8569D-F15B-45BC-9F5F-B3D029937F2C}" presName="arrowAndChildren" presStyleCnt="0"/>
      <dgm:spPr/>
    </dgm:pt>
    <dgm:pt modelId="{5548E4F8-A03C-4DF5-A15A-BCCA8E7A3B4A}" type="pres">
      <dgm:prSet presAssocID="{78E8569D-F15B-45BC-9F5F-B3D029937F2C}" presName="parentTextArrow" presStyleLbl="node1" presStyleIdx="3" presStyleCnt="5"/>
      <dgm:spPr/>
      <dgm:t>
        <a:bodyPr/>
        <a:lstStyle/>
        <a:p>
          <a:endParaRPr lang="en-GB"/>
        </a:p>
      </dgm:t>
    </dgm:pt>
    <dgm:pt modelId="{6641E8BC-72A7-4538-9CCA-2AF1288B095B}" type="pres">
      <dgm:prSet presAssocID="{78E8569D-F15B-45BC-9F5F-B3D029937F2C}" presName="arrow" presStyleLbl="node1" presStyleIdx="4" presStyleCnt="5"/>
      <dgm:spPr/>
      <dgm:t>
        <a:bodyPr/>
        <a:lstStyle/>
        <a:p>
          <a:endParaRPr lang="en-GB"/>
        </a:p>
      </dgm:t>
    </dgm:pt>
    <dgm:pt modelId="{ABF80BE7-9080-4A3A-A418-92E1335956CF}" type="pres">
      <dgm:prSet presAssocID="{78E8569D-F15B-45BC-9F5F-B3D029937F2C}" presName="descendantArrow" presStyleCnt="0"/>
      <dgm:spPr/>
    </dgm:pt>
    <dgm:pt modelId="{D5590CC2-3A50-4650-A2E3-F3EFEDE515EE}" type="pres">
      <dgm:prSet presAssocID="{B5D9E671-50A9-445A-B759-3E9B0621231D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826AA5-8BFD-42D5-95CA-1E2CD0456A47}" srcId="{78E8569D-F15B-45BC-9F5F-B3D029937F2C}" destId="{B5D9E671-50A9-445A-B759-3E9B0621231D}" srcOrd="0" destOrd="0" parTransId="{AE3B227A-83A7-4946-894C-2F75605FBB49}" sibTransId="{D13CE983-9204-4B90-9939-79C6D6BE5D3A}"/>
    <dgm:cxn modelId="{8BDFECE3-876F-4DB5-AC89-BF55808D5AA6}" type="presOf" srcId="{7C0D0307-0AF6-4D1F-87C9-8DE76AA885E7}" destId="{30E53B4B-992F-42ED-8D48-E737723FB16F}" srcOrd="1" destOrd="0" presId="urn:microsoft.com/office/officeart/2005/8/layout/process4"/>
    <dgm:cxn modelId="{71D0FA83-91F0-46E1-9CDA-677B37DC2E46}" type="presOf" srcId="{4C65395B-2D29-43A4-9712-06BE6497AFEB}" destId="{F7D08D2B-59F2-410C-A3AF-EF301B08214A}" srcOrd="0" destOrd="0" presId="urn:microsoft.com/office/officeart/2005/8/layout/process4"/>
    <dgm:cxn modelId="{E8B16CBD-9C94-46F0-BC1F-42EA62470BFB}" srcId="{7C0D0307-0AF6-4D1F-87C9-8DE76AA885E7}" destId="{19E30C4A-903F-40DF-96ED-7410D00C4046}" srcOrd="0" destOrd="0" parTransId="{D53964C4-42EA-4136-9BCB-6F89884B9183}" sibTransId="{B5FEEAD0-3491-4E2F-9417-3536601173C7}"/>
    <dgm:cxn modelId="{6D0EFA7D-9EC2-4746-9A7F-1DA5BC7541E4}" type="presOf" srcId="{B5D9E671-50A9-445A-B759-3E9B0621231D}" destId="{D5590CC2-3A50-4650-A2E3-F3EFEDE515EE}" srcOrd="0" destOrd="0" presId="urn:microsoft.com/office/officeart/2005/8/layout/process4"/>
    <dgm:cxn modelId="{20948BAE-1BB4-4E01-82A0-D7D752CC0A09}" type="presOf" srcId="{DC5E5CF9-1306-4E5A-B23F-1147D77A899F}" destId="{C6426958-586E-478D-82C1-46B90FE05432}" srcOrd="0" destOrd="0" presId="urn:microsoft.com/office/officeart/2005/8/layout/process4"/>
    <dgm:cxn modelId="{EEF8AF99-E2CC-4FD8-86BC-E0E49456AA7E}" type="presOf" srcId="{7C0D0307-0AF6-4D1F-87C9-8DE76AA885E7}" destId="{E2A393FA-3B0D-453A-8A91-6B0A61023E59}" srcOrd="0" destOrd="0" presId="urn:microsoft.com/office/officeart/2005/8/layout/process4"/>
    <dgm:cxn modelId="{CA88B375-B40E-406C-BC22-9E2F32E79AD3}" srcId="{FFB8DB0E-6EB8-4080-A767-F35F496C42E8}" destId="{78E8569D-F15B-45BC-9F5F-B3D029937F2C}" srcOrd="0" destOrd="0" parTransId="{96B47086-3A63-4486-9EAD-D939A2CE7500}" sibTransId="{0CD258A5-5036-447D-B152-4F113681AF66}"/>
    <dgm:cxn modelId="{3AD4B856-2304-419B-8DF8-303BBC00C925}" type="presOf" srcId="{19E30C4A-903F-40DF-96ED-7410D00C4046}" destId="{E9BA6266-864D-4F03-9307-97D67558743B}" srcOrd="0" destOrd="0" presId="urn:microsoft.com/office/officeart/2005/8/layout/process4"/>
    <dgm:cxn modelId="{92D75891-EDF9-49CC-9FD4-7E7F8D0C8F05}" type="presOf" srcId="{9C1D3DFD-452A-4CAE-A48D-4DD68038C17B}" destId="{DA0713F5-0500-4594-A144-592170334402}" srcOrd="0" destOrd="0" presId="urn:microsoft.com/office/officeart/2005/8/layout/process4"/>
    <dgm:cxn modelId="{8542AF35-3C56-42FD-89B2-D681B280CE75}" type="presOf" srcId="{215A3692-3AD2-4B09-B8A2-634FBF691DC6}" destId="{EEA7EFA7-3380-471E-A868-DD7E7196234E}" srcOrd="1" destOrd="0" presId="urn:microsoft.com/office/officeart/2005/8/layout/process4"/>
    <dgm:cxn modelId="{3B514667-A70D-4338-B271-A53E421E3C95}" srcId="{215A3692-3AD2-4B09-B8A2-634FBF691DC6}" destId="{9C1D3DFD-452A-4CAE-A48D-4DD68038C17B}" srcOrd="0" destOrd="0" parTransId="{199393F3-F022-4159-BEA0-FA2DDFBD507D}" sibTransId="{D8AF824F-8D3A-4072-A92D-B769DADA4DFF}"/>
    <dgm:cxn modelId="{E7C6806C-8A54-4E6F-BABD-164562D54AC7}" type="presOf" srcId="{AA9C8974-6175-4EFD-9839-AAFA56D8ABDA}" destId="{FA44A9E4-0E15-45C1-B3A5-79492740A8A6}" srcOrd="1" destOrd="0" presId="urn:microsoft.com/office/officeart/2005/8/layout/process4"/>
    <dgm:cxn modelId="{1CA7AB6D-5D41-4C63-9B5A-4B1EF3960549}" srcId="{FFB8DB0E-6EB8-4080-A767-F35F496C42E8}" destId="{85294950-414C-43F6-90AD-0935BDC985C5}" srcOrd="4" destOrd="0" parTransId="{A4A2C826-B76A-4D64-8F97-B6D96DE1F3FE}" sibTransId="{7DB80546-FD2D-4582-855E-E3685E4AC5F2}"/>
    <dgm:cxn modelId="{DE405585-85B9-4D6C-ABFC-379E71ABEBAE}" type="presOf" srcId="{78E8569D-F15B-45BC-9F5F-B3D029937F2C}" destId="{5548E4F8-A03C-4DF5-A15A-BCCA8E7A3B4A}" srcOrd="0" destOrd="0" presId="urn:microsoft.com/office/officeart/2005/8/layout/process4"/>
    <dgm:cxn modelId="{1D552561-4EDF-45FA-805E-EC5ED22F4F5C}" type="presOf" srcId="{85294950-414C-43F6-90AD-0935BDC985C5}" destId="{E6069BD1-4286-4AEA-A09C-332E0A21DB06}" srcOrd="0" destOrd="0" presId="urn:microsoft.com/office/officeart/2005/8/layout/process4"/>
    <dgm:cxn modelId="{1E9D710A-5BD8-438C-823D-0DE45DCC9FFD}" srcId="{AA9C8974-6175-4EFD-9839-AAFA56D8ABDA}" destId="{DC5E5CF9-1306-4E5A-B23F-1147D77A899F}" srcOrd="0" destOrd="0" parTransId="{98BE7B88-BB35-454F-99AC-263B7AAFAAA0}" sibTransId="{8578D816-BFFC-46BE-AE09-7B75D49CB05A}"/>
    <dgm:cxn modelId="{91C2EBDD-3744-4CF2-88FB-E296C8825AC0}" type="presOf" srcId="{FFB8DB0E-6EB8-4080-A767-F35F496C42E8}" destId="{D58B7BEE-1A9C-489C-85A6-0F4B3418AD81}" srcOrd="0" destOrd="0" presId="urn:microsoft.com/office/officeart/2005/8/layout/process4"/>
    <dgm:cxn modelId="{676F900E-132D-4BF5-B25E-30630BAAD526}" srcId="{85294950-414C-43F6-90AD-0935BDC985C5}" destId="{4C65395B-2D29-43A4-9712-06BE6497AFEB}" srcOrd="0" destOrd="0" parTransId="{B3AA0B28-4905-4600-92ED-168BAFE16E98}" sibTransId="{6D9BAE38-D8B0-41CF-97F5-A93227272B62}"/>
    <dgm:cxn modelId="{288936A9-D4F7-4094-9130-913F9AAB8D6E}" type="presOf" srcId="{215A3692-3AD2-4B09-B8A2-634FBF691DC6}" destId="{CF5223C7-2FD0-46F8-B8D5-9673E1D5A5DE}" srcOrd="0" destOrd="0" presId="urn:microsoft.com/office/officeart/2005/8/layout/process4"/>
    <dgm:cxn modelId="{23BFF926-6FB9-416D-BE42-4CBE5C8CAAD4}" srcId="{FFB8DB0E-6EB8-4080-A767-F35F496C42E8}" destId="{7C0D0307-0AF6-4D1F-87C9-8DE76AA885E7}" srcOrd="1" destOrd="0" parTransId="{444D24A8-3E13-495E-A697-F12DC3C9D17E}" sibTransId="{0986E44D-4D52-4C3D-9949-A2BFC76F9881}"/>
    <dgm:cxn modelId="{39B72866-4336-4EC0-892C-BF9D8A24FB3C}" srcId="{FFB8DB0E-6EB8-4080-A767-F35F496C42E8}" destId="{AA9C8974-6175-4EFD-9839-AAFA56D8ABDA}" srcOrd="3" destOrd="0" parTransId="{58D9DDF1-6269-428F-B56A-64DB05912FE2}" sibTransId="{D4280AC2-A238-4E18-B0B5-782D2DCC2701}"/>
    <dgm:cxn modelId="{7A8FA48E-DE3A-4860-8680-F795E534A994}" type="presOf" srcId="{78E8569D-F15B-45BC-9F5F-B3D029937F2C}" destId="{6641E8BC-72A7-4538-9CCA-2AF1288B095B}" srcOrd="1" destOrd="0" presId="urn:microsoft.com/office/officeart/2005/8/layout/process4"/>
    <dgm:cxn modelId="{A3157195-0926-45C6-8964-3C5E0AABA959}" type="presOf" srcId="{AA9C8974-6175-4EFD-9839-AAFA56D8ABDA}" destId="{B3C99B0A-119E-4BB3-9591-B75EE9B1623D}" srcOrd="0" destOrd="0" presId="urn:microsoft.com/office/officeart/2005/8/layout/process4"/>
    <dgm:cxn modelId="{F25ADCD5-6B2F-4E42-BF6F-2374EB4EB96C}" srcId="{FFB8DB0E-6EB8-4080-A767-F35F496C42E8}" destId="{215A3692-3AD2-4B09-B8A2-634FBF691DC6}" srcOrd="2" destOrd="0" parTransId="{03BC1537-0257-4B74-83DB-388DA16267E1}" sibTransId="{FB37B846-2AAB-43B5-8AB5-29B4DC65C673}"/>
    <dgm:cxn modelId="{870E79E9-1869-4908-B257-5C3EB35AF37C}" type="presOf" srcId="{85294950-414C-43F6-90AD-0935BDC985C5}" destId="{104C6DDE-D1AD-45A5-A51A-BAEA1F90B643}" srcOrd="1" destOrd="0" presId="urn:microsoft.com/office/officeart/2005/8/layout/process4"/>
    <dgm:cxn modelId="{B9CFFF45-AA5C-457B-B725-00545F99E761}" type="presParOf" srcId="{D58B7BEE-1A9C-489C-85A6-0F4B3418AD81}" destId="{9B1AA1C1-0D1F-4353-95A1-410D1B2C6491}" srcOrd="0" destOrd="0" presId="urn:microsoft.com/office/officeart/2005/8/layout/process4"/>
    <dgm:cxn modelId="{1ED381E3-5CEA-4763-8C91-B4165AEFDDB4}" type="presParOf" srcId="{9B1AA1C1-0D1F-4353-95A1-410D1B2C6491}" destId="{E6069BD1-4286-4AEA-A09C-332E0A21DB06}" srcOrd="0" destOrd="0" presId="urn:microsoft.com/office/officeart/2005/8/layout/process4"/>
    <dgm:cxn modelId="{D583F635-0A5B-4F19-B2FB-9ABBB5F8769A}" type="presParOf" srcId="{9B1AA1C1-0D1F-4353-95A1-410D1B2C6491}" destId="{104C6DDE-D1AD-45A5-A51A-BAEA1F90B643}" srcOrd="1" destOrd="0" presId="urn:microsoft.com/office/officeart/2005/8/layout/process4"/>
    <dgm:cxn modelId="{01C435B3-884A-43D5-87B0-579909A3C0A0}" type="presParOf" srcId="{9B1AA1C1-0D1F-4353-95A1-410D1B2C6491}" destId="{13BF55DA-93E0-40FB-8E4B-D76A776E1FB5}" srcOrd="2" destOrd="0" presId="urn:microsoft.com/office/officeart/2005/8/layout/process4"/>
    <dgm:cxn modelId="{E2AB0795-0A4A-417D-A3DD-99DE4CE862AE}" type="presParOf" srcId="{13BF55DA-93E0-40FB-8E4B-D76A776E1FB5}" destId="{F7D08D2B-59F2-410C-A3AF-EF301B08214A}" srcOrd="0" destOrd="0" presId="urn:microsoft.com/office/officeart/2005/8/layout/process4"/>
    <dgm:cxn modelId="{DAC160EB-F09D-49FE-9DD1-3C5E81BFBF56}" type="presParOf" srcId="{D58B7BEE-1A9C-489C-85A6-0F4B3418AD81}" destId="{5BB9CA94-8AF2-4DCE-BE56-85D109BBEB0B}" srcOrd="1" destOrd="0" presId="urn:microsoft.com/office/officeart/2005/8/layout/process4"/>
    <dgm:cxn modelId="{3EFEF2E1-1AD6-4D89-A97F-55F0D8CF8F61}" type="presParOf" srcId="{D58B7BEE-1A9C-489C-85A6-0F4B3418AD81}" destId="{E159D1C9-206B-4C8B-A99F-1C6CA9F38EBE}" srcOrd="2" destOrd="0" presId="urn:microsoft.com/office/officeart/2005/8/layout/process4"/>
    <dgm:cxn modelId="{8DDBFF6C-8782-477C-A867-09D36EACA2FB}" type="presParOf" srcId="{E159D1C9-206B-4C8B-A99F-1C6CA9F38EBE}" destId="{B3C99B0A-119E-4BB3-9591-B75EE9B1623D}" srcOrd="0" destOrd="0" presId="urn:microsoft.com/office/officeart/2005/8/layout/process4"/>
    <dgm:cxn modelId="{D469B3C1-A25A-4AE2-8864-9E75FBDF0DB6}" type="presParOf" srcId="{E159D1C9-206B-4C8B-A99F-1C6CA9F38EBE}" destId="{FA44A9E4-0E15-45C1-B3A5-79492740A8A6}" srcOrd="1" destOrd="0" presId="urn:microsoft.com/office/officeart/2005/8/layout/process4"/>
    <dgm:cxn modelId="{A6C4CD47-C2CF-407F-B915-32FFC12635B4}" type="presParOf" srcId="{E159D1C9-206B-4C8B-A99F-1C6CA9F38EBE}" destId="{D196250F-1F15-4F24-9FB6-9376385CB3F0}" srcOrd="2" destOrd="0" presId="urn:microsoft.com/office/officeart/2005/8/layout/process4"/>
    <dgm:cxn modelId="{40F3BF58-0782-4D8E-BDEC-1E56AA0ED535}" type="presParOf" srcId="{D196250F-1F15-4F24-9FB6-9376385CB3F0}" destId="{C6426958-586E-478D-82C1-46B90FE05432}" srcOrd="0" destOrd="0" presId="urn:microsoft.com/office/officeart/2005/8/layout/process4"/>
    <dgm:cxn modelId="{BC66B070-149A-4B8F-AA87-97BD43D8089A}" type="presParOf" srcId="{D58B7BEE-1A9C-489C-85A6-0F4B3418AD81}" destId="{0385D4E0-B479-4179-BE50-7655BA3BEAF0}" srcOrd="3" destOrd="0" presId="urn:microsoft.com/office/officeart/2005/8/layout/process4"/>
    <dgm:cxn modelId="{54262727-CCE8-4978-AC2A-A3F86D78279D}" type="presParOf" srcId="{D58B7BEE-1A9C-489C-85A6-0F4B3418AD81}" destId="{5E47660B-A678-4ACC-950D-48508C6C9463}" srcOrd="4" destOrd="0" presId="urn:microsoft.com/office/officeart/2005/8/layout/process4"/>
    <dgm:cxn modelId="{BAB661C5-B430-42E8-8C27-99D93C1409D2}" type="presParOf" srcId="{5E47660B-A678-4ACC-950D-48508C6C9463}" destId="{CF5223C7-2FD0-46F8-B8D5-9673E1D5A5DE}" srcOrd="0" destOrd="0" presId="urn:microsoft.com/office/officeart/2005/8/layout/process4"/>
    <dgm:cxn modelId="{0FBEE46E-DB59-4275-BF2A-91716303EC6F}" type="presParOf" srcId="{5E47660B-A678-4ACC-950D-48508C6C9463}" destId="{EEA7EFA7-3380-471E-A868-DD7E7196234E}" srcOrd="1" destOrd="0" presId="urn:microsoft.com/office/officeart/2005/8/layout/process4"/>
    <dgm:cxn modelId="{0D054B74-8976-4CB4-99EE-6203ACE4A18A}" type="presParOf" srcId="{5E47660B-A678-4ACC-950D-48508C6C9463}" destId="{8F29E379-7A9E-41A5-9314-720BC7518171}" srcOrd="2" destOrd="0" presId="urn:microsoft.com/office/officeart/2005/8/layout/process4"/>
    <dgm:cxn modelId="{EA499774-B346-40B3-9DB1-0CFB2F1B26AB}" type="presParOf" srcId="{8F29E379-7A9E-41A5-9314-720BC7518171}" destId="{DA0713F5-0500-4594-A144-592170334402}" srcOrd="0" destOrd="0" presId="urn:microsoft.com/office/officeart/2005/8/layout/process4"/>
    <dgm:cxn modelId="{CCC9ACBA-6704-4D90-9E46-A51CD6CCC364}" type="presParOf" srcId="{D58B7BEE-1A9C-489C-85A6-0F4B3418AD81}" destId="{AFB01F27-D76C-4491-872C-7E16A43F3518}" srcOrd="5" destOrd="0" presId="urn:microsoft.com/office/officeart/2005/8/layout/process4"/>
    <dgm:cxn modelId="{327E8751-C203-41D2-BC90-46BE64CCB9B0}" type="presParOf" srcId="{D58B7BEE-1A9C-489C-85A6-0F4B3418AD81}" destId="{694454DA-68C6-4CC5-B83F-66AEBE5C179B}" srcOrd="6" destOrd="0" presId="urn:microsoft.com/office/officeart/2005/8/layout/process4"/>
    <dgm:cxn modelId="{CA6F0D86-0E05-4A46-B3BB-5EF40C9094E3}" type="presParOf" srcId="{694454DA-68C6-4CC5-B83F-66AEBE5C179B}" destId="{E2A393FA-3B0D-453A-8A91-6B0A61023E59}" srcOrd="0" destOrd="0" presId="urn:microsoft.com/office/officeart/2005/8/layout/process4"/>
    <dgm:cxn modelId="{D95C685A-B5EE-4273-B6F4-8A41EEE035E2}" type="presParOf" srcId="{694454DA-68C6-4CC5-B83F-66AEBE5C179B}" destId="{30E53B4B-992F-42ED-8D48-E737723FB16F}" srcOrd="1" destOrd="0" presId="urn:microsoft.com/office/officeart/2005/8/layout/process4"/>
    <dgm:cxn modelId="{751D7E56-A235-424B-A2A1-5901F87B7BD8}" type="presParOf" srcId="{694454DA-68C6-4CC5-B83F-66AEBE5C179B}" destId="{5FD3A839-CA9E-48E0-BF41-BDBFF56C0D54}" srcOrd="2" destOrd="0" presId="urn:microsoft.com/office/officeart/2005/8/layout/process4"/>
    <dgm:cxn modelId="{DDBB957A-51A5-4ED3-92D9-99354643FC16}" type="presParOf" srcId="{5FD3A839-CA9E-48E0-BF41-BDBFF56C0D54}" destId="{E9BA6266-864D-4F03-9307-97D67558743B}" srcOrd="0" destOrd="0" presId="urn:microsoft.com/office/officeart/2005/8/layout/process4"/>
    <dgm:cxn modelId="{F353172D-38EC-42BA-AABF-BC971C3A81D1}" type="presParOf" srcId="{D58B7BEE-1A9C-489C-85A6-0F4B3418AD81}" destId="{7B7E1992-3515-4186-A87A-0178863E104F}" srcOrd="7" destOrd="0" presId="urn:microsoft.com/office/officeart/2005/8/layout/process4"/>
    <dgm:cxn modelId="{3F35795C-0F83-4458-8ABA-12A0C034AB9A}" type="presParOf" srcId="{D58B7BEE-1A9C-489C-85A6-0F4B3418AD81}" destId="{739F773D-5DF9-4714-BDEF-80779058DE5F}" srcOrd="8" destOrd="0" presId="urn:microsoft.com/office/officeart/2005/8/layout/process4"/>
    <dgm:cxn modelId="{9281703F-4206-4D05-A8CE-F4F2A2EC1754}" type="presParOf" srcId="{739F773D-5DF9-4714-BDEF-80779058DE5F}" destId="{5548E4F8-A03C-4DF5-A15A-BCCA8E7A3B4A}" srcOrd="0" destOrd="0" presId="urn:microsoft.com/office/officeart/2005/8/layout/process4"/>
    <dgm:cxn modelId="{8721D67E-A62F-48ED-A992-7E41372FD9C5}" type="presParOf" srcId="{739F773D-5DF9-4714-BDEF-80779058DE5F}" destId="{6641E8BC-72A7-4538-9CCA-2AF1288B095B}" srcOrd="1" destOrd="0" presId="urn:microsoft.com/office/officeart/2005/8/layout/process4"/>
    <dgm:cxn modelId="{5F969A5D-4AE6-48B8-BF96-F723CF5C0EC3}" type="presParOf" srcId="{739F773D-5DF9-4714-BDEF-80779058DE5F}" destId="{ABF80BE7-9080-4A3A-A418-92E1335956CF}" srcOrd="2" destOrd="0" presId="urn:microsoft.com/office/officeart/2005/8/layout/process4"/>
    <dgm:cxn modelId="{0FDDC519-1572-4350-BF15-C14AA7531691}" type="presParOf" srcId="{ABF80BE7-9080-4A3A-A418-92E1335956CF}" destId="{D5590CC2-3A50-4650-A2E3-F3EFEDE515E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084466-AE61-4850-AAE1-F13531B37FA5}">
      <dsp:nvSpPr>
        <dsp:cNvPr id="0" name=""/>
        <dsp:cNvSpPr/>
      </dsp:nvSpPr>
      <dsp:spPr>
        <a:xfrm rot="10800000">
          <a:off x="71991" y="0"/>
          <a:ext cx="4680527" cy="3960439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rgbClr val="FFFFFF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  <a:softEdge rad="317500"/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88A15-4E93-4F04-A2DE-390CCE418DBF}">
      <dsp:nvSpPr>
        <dsp:cNvPr id="0" name=""/>
        <dsp:cNvSpPr/>
      </dsp:nvSpPr>
      <dsp:spPr>
        <a:xfrm>
          <a:off x="2367264" y="396430"/>
          <a:ext cx="2574286" cy="351953"/>
        </a:xfrm>
        <a:prstGeom prst="roundRect">
          <a:avLst/>
        </a:prstGeom>
        <a:solidFill>
          <a:srgbClr val="99FFCC">
            <a:alpha val="89804"/>
          </a:srgb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ESG Integration</a:t>
          </a:r>
          <a:endParaRPr lang="en-GB" sz="1400" b="1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367264" y="396430"/>
        <a:ext cx="2574286" cy="351953"/>
      </dsp:txXfrm>
    </dsp:sp>
    <dsp:sp modelId="{E8D3101B-660D-4222-BEC8-B7734A517340}">
      <dsp:nvSpPr>
        <dsp:cNvPr id="0" name=""/>
        <dsp:cNvSpPr/>
      </dsp:nvSpPr>
      <dsp:spPr>
        <a:xfrm>
          <a:off x="2367264" y="792378"/>
          <a:ext cx="2574286" cy="351953"/>
        </a:xfrm>
        <a:prstGeom prst="roundRect">
          <a:avLst/>
        </a:prstGeom>
        <a:solidFill>
          <a:srgbClr val="99FFCC">
            <a:alpha val="89804"/>
          </a:srgb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Responsible Ownership</a:t>
          </a:r>
          <a:endParaRPr lang="en-GB" sz="1400" b="1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367264" y="792378"/>
        <a:ext cx="2574286" cy="351953"/>
      </dsp:txXfrm>
    </dsp:sp>
    <dsp:sp modelId="{D434E4C3-6E97-4709-9A90-CB35CBF810D9}">
      <dsp:nvSpPr>
        <dsp:cNvPr id="0" name=""/>
        <dsp:cNvSpPr/>
      </dsp:nvSpPr>
      <dsp:spPr>
        <a:xfrm>
          <a:off x="2367264" y="1188325"/>
          <a:ext cx="2574286" cy="351953"/>
        </a:xfrm>
        <a:prstGeom prst="roundRect">
          <a:avLst/>
        </a:prstGeom>
        <a:solidFill>
          <a:srgbClr val="99FFCC">
            <a:alpha val="89804"/>
          </a:srgb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Sustainability Theme</a:t>
          </a:r>
          <a:endParaRPr lang="en-GB" sz="14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367264" y="1188325"/>
        <a:ext cx="2574286" cy="351953"/>
      </dsp:txXfrm>
    </dsp:sp>
    <dsp:sp modelId="{A5BDD065-7928-4A7D-A884-07569EA36441}">
      <dsp:nvSpPr>
        <dsp:cNvPr id="0" name=""/>
        <dsp:cNvSpPr/>
      </dsp:nvSpPr>
      <dsp:spPr>
        <a:xfrm>
          <a:off x="2367264" y="1584272"/>
          <a:ext cx="2574286" cy="351953"/>
        </a:xfrm>
        <a:prstGeom prst="roundRect">
          <a:avLst/>
        </a:prstGeom>
        <a:solidFill>
          <a:srgbClr val="99FFCC">
            <a:alpha val="89804"/>
          </a:srgb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Ethically Balanced</a:t>
          </a:r>
          <a:endParaRPr lang="en-GB" sz="14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367264" y="1584272"/>
        <a:ext cx="2574286" cy="351953"/>
      </dsp:txXfrm>
    </dsp:sp>
    <dsp:sp modelId="{0CC6D448-6A49-4520-A14C-F4FD879EE02E}">
      <dsp:nvSpPr>
        <dsp:cNvPr id="0" name=""/>
        <dsp:cNvSpPr/>
      </dsp:nvSpPr>
      <dsp:spPr>
        <a:xfrm>
          <a:off x="2367264" y="1980220"/>
          <a:ext cx="2574286" cy="351953"/>
        </a:xfrm>
        <a:prstGeom prst="roundRect">
          <a:avLst/>
        </a:prstGeom>
        <a:solidFill>
          <a:srgbClr val="99FFCC">
            <a:alpha val="89804"/>
          </a:srgb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Negative Ethical</a:t>
          </a:r>
          <a:endParaRPr lang="en-GB" sz="14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367264" y="1980220"/>
        <a:ext cx="2574286" cy="351953"/>
      </dsp:txXfrm>
    </dsp:sp>
    <dsp:sp modelId="{2427E684-364A-4D14-9AA8-5B0BE35FB4D9}">
      <dsp:nvSpPr>
        <dsp:cNvPr id="0" name=""/>
        <dsp:cNvSpPr/>
      </dsp:nvSpPr>
      <dsp:spPr>
        <a:xfrm>
          <a:off x="2367264" y="2376167"/>
          <a:ext cx="2574286" cy="351953"/>
        </a:xfrm>
        <a:prstGeom prst="roundRect">
          <a:avLst/>
        </a:prstGeom>
        <a:solidFill>
          <a:srgbClr val="99FFCC">
            <a:alpha val="89804"/>
          </a:srgb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Environmental Theme</a:t>
          </a:r>
          <a:endParaRPr lang="en-GB" sz="14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367264" y="2376167"/>
        <a:ext cx="2574286" cy="351953"/>
      </dsp:txXfrm>
    </dsp:sp>
    <dsp:sp modelId="{DFDD7DB7-8522-463D-83B4-CFBFEBC80D53}">
      <dsp:nvSpPr>
        <dsp:cNvPr id="0" name=""/>
        <dsp:cNvSpPr/>
      </dsp:nvSpPr>
      <dsp:spPr>
        <a:xfrm>
          <a:off x="2367264" y="2772114"/>
          <a:ext cx="2574286" cy="351953"/>
        </a:xfrm>
        <a:prstGeom prst="roundRect">
          <a:avLst/>
        </a:prstGeom>
        <a:solidFill>
          <a:srgbClr val="99FFCC">
            <a:alpha val="89804"/>
          </a:srgb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Social Theme</a:t>
          </a:r>
          <a:endParaRPr lang="en-GB" sz="14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367264" y="2772114"/>
        <a:ext cx="2574286" cy="351953"/>
      </dsp:txXfrm>
    </dsp:sp>
    <dsp:sp modelId="{363B612F-168A-4DE3-817E-958FA9E729D0}">
      <dsp:nvSpPr>
        <dsp:cNvPr id="0" name=""/>
        <dsp:cNvSpPr/>
      </dsp:nvSpPr>
      <dsp:spPr>
        <a:xfrm>
          <a:off x="2367264" y="3168061"/>
          <a:ext cx="2574286" cy="351953"/>
        </a:xfrm>
        <a:prstGeom prst="roundRect">
          <a:avLst/>
        </a:prstGeom>
        <a:solidFill>
          <a:srgbClr val="99FFCC">
            <a:alpha val="89804"/>
          </a:srgb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Faith Based</a:t>
          </a:r>
          <a:endParaRPr lang="en-GB" sz="14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367264" y="3168061"/>
        <a:ext cx="2574286" cy="3519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4C6DDE-D1AD-45A5-A51A-BAEA1F90B643}">
      <dsp:nvSpPr>
        <dsp:cNvPr id="0" name=""/>
        <dsp:cNvSpPr/>
      </dsp:nvSpPr>
      <dsp:spPr>
        <a:xfrm>
          <a:off x="0" y="3895282"/>
          <a:ext cx="6912767" cy="6390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Integrate this into regular processes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0" y="3895282"/>
        <a:ext cx="6912767" cy="345088"/>
      </dsp:txXfrm>
    </dsp:sp>
    <dsp:sp modelId="{F7D08D2B-59F2-410C-A3AF-EF301B08214A}">
      <dsp:nvSpPr>
        <dsp:cNvPr id="0" name=""/>
        <dsp:cNvSpPr/>
      </dsp:nvSpPr>
      <dsp:spPr>
        <a:xfrm>
          <a:off x="0" y="4227589"/>
          <a:ext cx="6912767" cy="29396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solidFill>
                <a:schemeClr val="tx1"/>
              </a:solidFill>
            </a:rPr>
            <a:t>eg</a:t>
          </a:r>
          <a:r>
            <a:rPr lang="en-GB" sz="1600" kern="1200" dirty="0" smtClean="0">
              <a:solidFill>
                <a:schemeClr val="tx1"/>
              </a:solidFill>
            </a:rPr>
            <a:t> products, % portfolio, reviews</a:t>
          </a:r>
          <a:endParaRPr lang="en-GB" sz="1600" b="0" kern="1200" dirty="0" smtClean="0">
            <a:solidFill>
              <a:schemeClr val="tx1"/>
            </a:solidFill>
          </a:endParaRPr>
        </a:p>
      </dsp:txBody>
      <dsp:txXfrm>
        <a:off x="0" y="4227589"/>
        <a:ext cx="6912767" cy="293964"/>
      </dsp:txXfrm>
    </dsp:sp>
    <dsp:sp modelId="{FA44A9E4-0E15-45C1-B3A5-79492740A8A6}">
      <dsp:nvSpPr>
        <dsp:cNvPr id="0" name=""/>
        <dsp:cNvSpPr/>
      </dsp:nvSpPr>
      <dsp:spPr>
        <a:xfrm rot="10800000">
          <a:off x="0" y="2922003"/>
          <a:ext cx="6912767" cy="982864"/>
        </a:xfrm>
        <a:prstGeom prst="upArrowCallou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Record your findings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0" y="2922003"/>
        <a:ext cx="6912767" cy="344985"/>
      </dsp:txXfrm>
    </dsp:sp>
    <dsp:sp modelId="{C6426958-586E-478D-82C1-46B90FE05432}">
      <dsp:nvSpPr>
        <dsp:cNvPr id="0" name=""/>
        <dsp:cNvSpPr/>
      </dsp:nvSpPr>
      <dsp:spPr>
        <a:xfrm>
          <a:off x="0" y="3266988"/>
          <a:ext cx="6912767" cy="293876"/>
        </a:xfrm>
        <a:prstGeom prst="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solidFill>
                <a:schemeClr val="tx1"/>
              </a:solidFill>
            </a:rPr>
            <a:t>eg</a:t>
          </a:r>
          <a:r>
            <a:rPr lang="en-GB" sz="1600" kern="1200" dirty="0" smtClean="0">
              <a:solidFill>
                <a:schemeClr val="tx1"/>
              </a:solidFill>
            </a:rPr>
            <a:t> - for reference, compliance &amp; audit trail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0" y="3266988"/>
        <a:ext cx="6912767" cy="293876"/>
      </dsp:txXfrm>
    </dsp:sp>
    <dsp:sp modelId="{EEA7EFA7-3380-471E-A868-DD7E7196234E}">
      <dsp:nvSpPr>
        <dsp:cNvPr id="0" name=""/>
        <dsp:cNvSpPr/>
      </dsp:nvSpPr>
      <dsp:spPr>
        <a:xfrm rot="10800000">
          <a:off x="0" y="1948725"/>
          <a:ext cx="6912767" cy="982864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Refine SRI research (if required)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0" y="1948725"/>
        <a:ext cx="6912767" cy="344985"/>
      </dsp:txXfrm>
    </dsp:sp>
    <dsp:sp modelId="{DA0713F5-0500-4594-A144-592170334402}">
      <dsp:nvSpPr>
        <dsp:cNvPr id="0" name=""/>
        <dsp:cNvSpPr/>
      </dsp:nvSpPr>
      <dsp:spPr>
        <a:xfrm>
          <a:off x="0" y="2293710"/>
          <a:ext cx="6912767" cy="293876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solidFill>
                <a:schemeClr val="tx1"/>
              </a:solidFill>
            </a:rPr>
            <a:t>eg</a:t>
          </a:r>
          <a:r>
            <a:rPr lang="en-GB" sz="1600" kern="1200" dirty="0" smtClean="0">
              <a:solidFill>
                <a:schemeClr val="tx1"/>
              </a:solidFill>
            </a:rPr>
            <a:t> – specific issues, attitudes, other factors</a:t>
          </a:r>
          <a:endParaRPr lang="en-GB" sz="1600" b="0" kern="1200" dirty="0" smtClean="0">
            <a:solidFill>
              <a:schemeClr val="tx1"/>
            </a:solidFill>
          </a:endParaRPr>
        </a:p>
      </dsp:txBody>
      <dsp:txXfrm>
        <a:off x="0" y="2293710"/>
        <a:ext cx="6912767" cy="293876"/>
      </dsp:txXfrm>
    </dsp:sp>
    <dsp:sp modelId="{30E53B4B-992F-42ED-8D48-E737723FB16F}">
      <dsp:nvSpPr>
        <dsp:cNvPr id="0" name=""/>
        <dsp:cNvSpPr/>
      </dsp:nvSpPr>
      <dsp:spPr>
        <a:xfrm rot="10800000">
          <a:off x="0" y="975446"/>
          <a:ext cx="6912767" cy="982864"/>
        </a:xfrm>
        <a:prstGeom prst="upArrowCallou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Identify  key areas of interest</a:t>
          </a:r>
          <a:endParaRPr lang="en-GB" sz="1600" b="0" kern="1200" dirty="0" smtClean="0">
            <a:solidFill>
              <a:schemeClr val="tx1"/>
            </a:solidFill>
          </a:endParaRPr>
        </a:p>
      </dsp:txBody>
      <dsp:txXfrm>
        <a:off x="0" y="975446"/>
        <a:ext cx="6912767" cy="344985"/>
      </dsp:txXfrm>
    </dsp:sp>
    <dsp:sp modelId="{E9BA6266-864D-4F03-9307-97D67558743B}">
      <dsp:nvSpPr>
        <dsp:cNvPr id="0" name=""/>
        <dsp:cNvSpPr/>
      </dsp:nvSpPr>
      <dsp:spPr>
        <a:xfrm>
          <a:off x="0" y="1296143"/>
          <a:ext cx="6912767" cy="29387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solidFill>
                <a:schemeClr val="tx1"/>
              </a:solidFill>
            </a:rPr>
            <a:t>eg</a:t>
          </a:r>
          <a:r>
            <a:rPr lang="en-GB" sz="1600" kern="1200" dirty="0" smtClean="0">
              <a:solidFill>
                <a:schemeClr val="tx1"/>
              </a:solidFill>
            </a:rPr>
            <a:t> - major issues, approaches or SRI styles </a:t>
          </a:r>
          <a:endParaRPr lang="en-GB" sz="1600" b="0" kern="1200" dirty="0" smtClean="0">
            <a:solidFill>
              <a:schemeClr val="tx1"/>
            </a:solidFill>
          </a:endParaRPr>
        </a:p>
      </dsp:txBody>
      <dsp:txXfrm>
        <a:off x="0" y="1296143"/>
        <a:ext cx="6912767" cy="293876"/>
      </dsp:txXfrm>
    </dsp:sp>
    <dsp:sp modelId="{6641E8BC-72A7-4538-9CCA-2AF1288B095B}">
      <dsp:nvSpPr>
        <dsp:cNvPr id="0" name=""/>
        <dsp:cNvSpPr/>
      </dsp:nvSpPr>
      <dsp:spPr>
        <a:xfrm rot="10800000">
          <a:off x="0" y="2168"/>
          <a:ext cx="6912767" cy="982864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Identify interested clients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0" y="2168"/>
        <a:ext cx="6912767" cy="344985"/>
      </dsp:txXfrm>
    </dsp:sp>
    <dsp:sp modelId="{D5590CC2-3A50-4650-A2E3-F3EFEDE515EE}">
      <dsp:nvSpPr>
        <dsp:cNvPr id="0" name=""/>
        <dsp:cNvSpPr/>
      </dsp:nvSpPr>
      <dsp:spPr>
        <a:xfrm>
          <a:off x="0" y="347153"/>
          <a:ext cx="6912767" cy="293876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chemeClr val="tx1"/>
              </a:solidFill>
            </a:rPr>
            <a:t>Are you interested in ethical, social, environmental or faith related issues?</a:t>
          </a:r>
        </a:p>
      </dsp:txBody>
      <dsp:txXfrm>
        <a:off x="0" y="347153"/>
        <a:ext cx="6912767" cy="29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847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847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EA1E462E-E25F-475D-BEAE-0A8510BFD237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9328"/>
            <a:ext cx="3077739" cy="46847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899328"/>
            <a:ext cx="3077739" cy="46847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1534F77-9F26-4CA4-A847-E9D1A60D51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9694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847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847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4A22A3C8-D9A5-4EB1-9F24-239A6266741E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703263"/>
            <a:ext cx="4681537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9328"/>
            <a:ext cx="3077739" cy="46847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899328"/>
            <a:ext cx="3077739" cy="46847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6E05B5EA-F924-4803-97EC-6B2B86680E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460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68E-FC3E-41AD-89B3-D202B5EDA2D8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5BD-651D-4ED7-A354-1FB7AE703D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68E-FC3E-41AD-89B3-D202B5EDA2D8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5BD-651D-4ED7-A354-1FB7AE703D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68E-FC3E-41AD-89B3-D202B5EDA2D8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5BD-651D-4ED7-A354-1FB7AE703D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68E-FC3E-41AD-89B3-D202B5EDA2D8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5BD-651D-4ED7-A354-1FB7AE703D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68E-FC3E-41AD-89B3-D202B5EDA2D8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5BD-651D-4ED7-A354-1FB7AE703D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68E-FC3E-41AD-89B3-D202B5EDA2D8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5BD-651D-4ED7-A354-1FB7AE703D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68E-FC3E-41AD-89B3-D202B5EDA2D8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5BD-651D-4ED7-A354-1FB7AE703D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68E-FC3E-41AD-89B3-D202B5EDA2D8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5BD-651D-4ED7-A354-1FB7AE703D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68E-FC3E-41AD-89B3-D202B5EDA2D8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5BD-651D-4ED7-A354-1FB7AE703D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B68E-FC3E-41AD-89B3-D202B5EDA2D8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45BD-651D-4ED7-A354-1FB7AE703D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B3CB68E-FC3E-41AD-89B3-D202B5EDA2D8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C245BD-651D-4ED7-A354-1FB7AE703D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3CB68E-FC3E-41AD-89B3-D202B5EDA2D8}" type="datetimeFigureOut">
              <a:rPr lang="en-GB" smtClean="0"/>
              <a:pPr/>
              <a:t>19/01/2017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C245BD-651D-4ED7-A354-1FB7AE703DA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ecomarket.co.uk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fundecomarket.co.uk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13" Type="http://schemas.openxmlformats.org/officeDocument/2006/relationships/image" Target="../media/image51.jpeg"/><Relationship Id="rId18" Type="http://schemas.openxmlformats.org/officeDocument/2006/relationships/hyperlink" Target="http://www.sriservices.co.uk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17" Type="http://schemas.openxmlformats.org/officeDocument/2006/relationships/hyperlink" Target="mailto:Julia@sriServices.co.uk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11" Type="http://schemas.openxmlformats.org/officeDocument/2006/relationships/hyperlink" Target="https://www.google.co.uk/url?sa=i&amp;rct=j&amp;q=&amp;esrc=s&amp;source=images&amp;cd=&amp;cad=rja&amp;uact=8&amp;ved=0CAcQjRxqFQoTCIOo0O-UgccCFQua2wodsocGJQ&amp;url=https://fr.wikipedia.org/wiki/Fichier:Logo_Pictet_&amp;_Cie.svg&amp;ei=UzW5VcOyKYu07gayj5qoAg&amp;bvm=bv.99028883,d.ZGU&amp;psig=AFQjCNFAPqN2eibI6zQsgHjSUpfBQZZ-xA&amp;ust=1438287571041721" TargetMode="External"/><Relationship Id="rId5" Type="http://schemas.openxmlformats.org/officeDocument/2006/relationships/image" Target="../media/image45.jpeg"/><Relationship Id="rId15" Type="http://schemas.openxmlformats.org/officeDocument/2006/relationships/image" Target="../media/image53.gif"/><Relationship Id="rId10" Type="http://schemas.openxmlformats.org/officeDocument/2006/relationships/image" Target="../media/image49.jpeg"/><Relationship Id="rId19" Type="http://schemas.openxmlformats.org/officeDocument/2006/relationships/hyperlink" Target="http://www.fundecomarket.co.uk/" TargetMode="External"/><Relationship Id="rId4" Type="http://schemas.openxmlformats.org/officeDocument/2006/relationships/image" Target="../media/image44.jpeg"/><Relationship Id="rId9" Type="http://schemas.openxmlformats.org/officeDocument/2006/relationships/image" Target="../media/image10.png"/><Relationship Id="rId1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sriservices.co.uk/wp-content/uploads/RSMR-SRI-Guide-cover-2015.jpg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2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eople-equation.com/wp-content/uploads/2013/06/hand-knocking-on-doo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hyperlink" Target="http://www.google.com/url?sa=i&amp;rct=j&amp;q=&amp;esrc=s&amp;source=images&amp;cd=&amp;cad=rja&amp;uact=8&amp;ved=0CAcQjRw&amp;url=http://www.sswm.info/category/concept/water-cycle&amp;ei=EnJbVMerLPSv7AazoYCgBA&amp;bvm=bv.78677474,d.ZGU&amp;psig=AFQjCNEZ1xzdxZ2KRTqhyxYhZWWGTvLfMg&amp;ust=1415365462592434" TargetMode="External"/><Relationship Id="rId12" Type="http://schemas.openxmlformats.org/officeDocument/2006/relationships/hyperlink" Target="http://www.crisis-solutions.com/can-crisis-management-save-volkswagen/" TargetMode="External"/><Relationship Id="rId2" Type="http://schemas.openxmlformats.org/officeDocument/2006/relationships/hyperlink" Target="http://www.google.co.uk/url?sa=i&amp;source=imgres&amp;cd=&amp;cad=rja&amp;uact=8&amp;ved=0CAkQjRwwAGoVChMI58jCn8K1yAIVy1saCh2Djw-N&amp;url=https://en.wikipedia.org/wiki/2013_Savar_building_collapse&amp;psig=AFQjCNFZHDK83rRXN6QgQW_2cpGOwPNu-g&amp;ust=1444484504710425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0" Type="http://schemas.openxmlformats.org/officeDocument/2006/relationships/hyperlink" Target="https://www.google.co.uk/url?sa=i&amp;rct=j&amp;q=&amp;esrc=s&amp;source=images&amp;cd=&amp;cad=rja&amp;uact=8&amp;ved=0CAcQjRxqFQoTCNnZ8OSguMgCFUFDGgod0SYCkQ&amp;url=https://livewellforless.sainsburys.co.uk/animal-welfare/&amp;psig=AFQjCNElIIjYb2lWrsG1iEJROxeQplBkZA&amp;ust=1444578555703168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2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hyperlink" Target="http://www.google.co.uk/url?sa=i&amp;rct=j&amp;q=&amp;esrc=s&amp;source=images&amp;cd=&amp;cad=rja&amp;uact=8&amp;ved=0CAcQjRxqFQoTCNmhwumRuMgCFcoTGgod1cICpQ&amp;url=http://egyptianstreets.com/2015/02/22/egypt-increases-tax-on-cigarettes-by-50-percent/&amp;psig=AFQjCNHRGvEBATyyHEXHL4zkzVZy4lIq-g&amp;ust=1444574567181772" TargetMode="External"/><Relationship Id="rId2" Type="http://schemas.openxmlformats.org/officeDocument/2006/relationships/hyperlink" Target="http://www.google.co.uk/url?sa=i&amp;rct=j&amp;q=&amp;esrc=s&amp;source=images&amp;cd=&amp;cad=rja&amp;uact=8&amp;ved=0CAcQjRxqFQoTCOiF7tGTuMgCFQo5GgodbLMEhQ&amp;url=http://www.honan.com.au/Clean_Energy-1-80--C.html&amp;psig=AFQjCNHKIU0Da1AvvRg267uTdXawSZEpKQ&amp;ust=14445750719571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hyperlink" Target="http://www.google.co.uk/url?sa=i&amp;rct=j&amp;q=&amp;esrc=s&amp;source=images&amp;cd=&amp;ved=0CAcQjRxqFQoTCIGB37mTuMgCFQq4GgodteIG2Q&amp;url=http://inetsyt.com/GovernmentEducation.aspx&amp;psig=AFQjCNFH2X5p8avyvvBLKbhxP2wj2BOR1w&amp;ust=1444575021474718" TargetMode="External"/><Relationship Id="rId15" Type="http://schemas.openxmlformats.org/officeDocument/2006/relationships/image" Target="../media/image2.jpe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hyperlink" Target="http://www.google.co.uk/url?sa=i&amp;rct=j&amp;q=&amp;esrc=s&amp;source=images&amp;cd=&amp;cad=rja&amp;uact=8&amp;ved=0CAcQjRxqFQoTCP-f8-yUuMgCFYKDGgod5RgLjQ&amp;url=http://www2.donaldson.com/toritdce/en-gb/industries-applications/pages/pharmaceutical/default.aspx&amp;psig=AFQjCNHlofH1kJOxpIQ8qLGPI3CT3wLT5g&amp;ust=1444575397402143" TargetMode="External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o.uk/url?sa=i&amp;rct=j&amp;q=&amp;esrc=s&amp;source=images&amp;cd=&amp;cad=rja&amp;uact=8&amp;ved=0ahUKEwiSxLXNnurPAhWsIMAKHfAVDvsQjRwIBw&amp;url=https://en.wikipedia.org/wiki/Mud&amp;psig=AFQjCNGT95ryc13or7gU7MZfcoOxNt6BFw&amp;ust=147708231990111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964" y="828468"/>
            <a:ext cx="4912117" cy="2961717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23D1E9"/>
                </a:solidFill>
              </a:rPr>
              <a:t> “Bringing sustainability, ethics and investment together - with the help of Fund EcoMarket</a:t>
            </a:r>
            <a:r>
              <a:rPr lang="en-GB" sz="3600" dirty="0" smtClean="0">
                <a:solidFill>
                  <a:srgbClr val="23D1E9"/>
                </a:solidFill>
              </a:rPr>
              <a:t>”</a:t>
            </a:r>
            <a:br>
              <a:rPr lang="en-GB" sz="3600" dirty="0" smtClean="0">
                <a:solidFill>
                  <a:srgbClr val="23D1E9"/>
                </a:solidFill>
              </a:rPr>
            </a:br>
            <a:r>
              <a:rPr lang="en-GB" sz="3600" dirty="0" smtClean="0">
                <a:solidFill>
                  <a:srgbClr val="23D1E9"/>
                </a:solidFill>
              </a:rPr>
              <a:t/>
            </a:r>
            <a:br>
              <a:rPr lang="en-GB" sz="3600" dirty="0" smtClean="0">
                <a:solidFill>
                  <a:srgbClr val="23D1E9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CISI members - Wales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4502" y="2924944"/>
            <a:ext cx="3019985" cy="1296144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900" dirty="0" smtClean="0">
                <a:solidFill>
                  <a:schemeClr val="tx1"/>
                </a:solidFill>
              </a:rPr>
              <a:t>Julia Dreblow </a:t>
            </a:r>
          </a:p>
          <a:p>
            <a:r>
              <a:rPr lang="en-GB" sz="2900" dirty="0" smtClean="0">
                <a:solidFill>
                  <a:schemeClr val="tx1"/>
                </a:solidFill>
              </a:rPr>
              <a:t>BA Hons, Dip PFS</a:t>
            </a:r>
          </a:p>
          <a:p>
            <a:endParaRPr lang="en-GB" sz="2900" dirty="0" smtClean="0"/>
          </a:p>
          <a:p>
            <a:r>
              <a:rPr lang="en-GB" sz="2600" dirty="0" smtClean="0"/>
              <a:t>26 </a:t>
            </a:r>
            <a:r>
              <a:rPr lang="en-GB" sz="2600" dirty="0" smtClean="0"/>
              <a:t>January 2017</a:t>
            </a:r>
          </a:p>
          <a:p>
            <a:endParaRPr lang="en-GB" sz="2900" dirty="0" smtClean="0">
              <a:solidFill>
                <a:schemeClr val="tx1"/>
              </a:solidFill>
            </a:endParaRPr>
          </a:p>
          <a:p>
            <a:pPr algn="ctr"/>
            <a:endParaRPr lang="en-GB" sz="2800" dirty="0" smtClean="0"/>
          </a:p>
        </p:txBody>
      </p:sp>
      <p:pic>
        <p:nvPicPr>
          <p:cNvPr id="4" name="Picture 1" descr="sri service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516" y="5740585"/>
            <a:ext cx="893326" cy="8668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1202" y="5885058"/>
            <a:ext cx="6918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For information only.</a:t>
            </a:r>
          </a:p>
          <a:p>
            <a:r>
              <a:rPr lang="en-GB" sz="1200" dirty="0" smtClean="0"/>
              <a:t>sriServices is not authorised to offer advice. </a:t>
            </a:r>
          </a:p>
          <a:p>
            <a:r>
              <a:rPr lang="en-GB" sz="1200" dirty="0" smtClean="0"/>
              <a:t>This presentation is for use by UK financial services professionals only.</a:t>
            </a:r>
          </a:p>
          <a:p>
            <a:r>
              <a:rPr lang="en-GB" sz="1200" dirty="0" smtClean="0"/>
              <a:t>Registered company -  SRI Consultants Ltd,  03904843</a:t>
            </a:r>
          </a:p>
        </p:txBody>
      </p:sp>
      <p:pic>
        <p:nvPicPr>
          <p:cNvPr id="6" name="Picture 2" descr="C:\Users\Julia\Dropbox\Photos\JD_KJD3719 comp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716" y="1"/>
            <a:ext cx="1610283" cy="1754058"/>
          </a:xfrm>
          <a:prstGeom prst="rect">
            <a:avLst/>
          </a:prstGeom>
          <a:noFill/>
        </p:spPr>
      </p:pic>
      <p:pic>
        <p:nvPicPr>
          <p:cNvPr id="8" name="Picture 2" descr="C:\Users\Julia\Documents\SRI\SRI Work\Artwork\images\logos\sriServs &amp; FEM logos\SRI-Background bubbles from home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9133"/>
            <a:ext cx="9144000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048672" cy="72008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‘SRI Styles’ in numbers: </a:t>
            </a:r>
            <a:br>
              <a:rPr lang="en-GB" sz="3600" b="1" dirty="0" smtClean="0"/>
            </a:br>
            <a:r>
              <a:rPr lang="en-GB" sz="2000" dirty="0" smtClean="0"/>
              <a:t>Why ‘ethical / not ethical’ fails.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3271734" y="1623075"/>
          <a:ext cx="5706723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67544" y="1839786"/>
            <a:ext cx="2804190" cy="4685557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Total: 349 entries  </a:t>
            </a:r>
          </a:p>
          <a:p>
            <a:pPr fontAlgn="t">
              <a:buNone/>
            </a:pPr>
            <a:endParaRPr lang="en-GB" sz="1600" dirty="0" smtClean="0">
              <a:solidFill>
                <a:srgbClr val="0070C0"/>
              </a:solidFill>
            </a:endParaRPr>
          </a:p>
          <a:p>
            <a:pPr fontAlgn="t"/>
            <a:r>
              <a:rPr lang="en-GB" sz="1800" dirty="0" smtClean="0"/>
              <a:t>All regulated, retail onshore funds plus additional corporate entries</a:t>
            </a:r>
          </a:p>
          <a:p>
            <a:pPr fontAlgn="t"/>
            <a:r>
              <a:rPr lang="en-GB" sz="1800" dirty="0" smtClean="0"/>
              <a:t>75 OEICs/UTs</a:t>
            </a:r>
          </a:p>
          <a:p>
            <a:pPr fontAlgn="t"/>
            <a:r>
              <a:rPr lang="en-GB" sz="1800" dirty="0" smtClean="0"/>
              <a:t>21 ‘Corporate Activity’</a:t>
            </a:r>
          </a:p>
          <a:p>
            <a:pPr fontAlgn="t"/>
            <a:r>
              <a:rPr lang="en-GB" sz="1800" dirty="0" smtClean="0"/>
              <a:t>‘Styles’</a:t>
            </a:r>
            <a:r>
              <a:rPr lang="en-GB" sz="1800" i="1" dirty="0" smtClean="0"/>
              <a:t> </a:t>
            </a:r>
            <a:r>
              <a:rPr lang="en-GB" sz="1800" dirty="0" smtClean="0"/>
              <a:t>breakdown of all funds opposite</a:t>
            </a:r>
          </a:p>
          <a:p>
            <a:pPr fontAlgn="t"/>
            <a:endParaRPr lang="en-GB" sz="1800" dirty="0" smtClean="0"/>
          </a:p>
          <a:p>
            <a:pPr fontAlgn="t"/>
            <a:endParaRPr lang="en-GB" sz="2000" dirty="0" smtClean="0"/>
          </a:p>
          <a:p>
            <a:pPr fontAlgn="t"/>
            <a:endParaRPr lang="en-GB" sz="2000" dirty="0" smtClean="0"/>
          </a:p>
          <a:p>
            <a:pPr fontAlgn="t"/>
            <a:endParaRPr lang="en-GB" sz="20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</p:txBody>
      </p:sp>
      <p:sp>
        <p:nvSpPr>
          <p:cNvPr id="8" name="Rectangle 7">
            <a:hlinkClick r:id="rId3"/>
          </p:cNvPr>
          <p:cNvSpPr/>
          <p:nvPr/>
        </p:nvSpPr>
        <p:spPr>
          <a:xfrm>
            <a:off x="598965" y="5018214"/>
            <a:ext cx="2528295" cy="1589214"/>
          </a:xfrm>
          <a:prstGeom prst="rect">
            <a:avLst/>
          </a:prstGeom>
          <a:solidFill>
            <a:schemeClr val="bg1"/>
          </a:solidFill>
          <a:ln>
            <a:solidFill>
              <a:srgbClr val="23D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>
              <a:buNone/>
            </a:pPr>
            <a:r>
              <a:rPr lang="en-GB" dirty="0" smtClean="0">
                <a:solidFill>
                  <a:schemeClr val="tx1"/>
                </a:solidFill>
              </a:rPr>
              <a:t>OEIC options include: </a:t>
            </a:r>
          </a:p>
          <a:p>
            <a:pPr marL="342900" indent="-342900" fontAlgn="t">
              <a:buAutoNum type="arabicPlain" startAt="7"/>
            </a:pP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UK</a:t>
            </a:r>
          </a:p>
          <a:p>
            <a:pPr marL="342900" indent="-342900" fontAlgn="t">
              <a:buFontTx/>
              <a:buAutoNum type="arabicPlain" startAt="7"/>
            </a:pP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22 Global</a:t>
            </a:r>
          </a:p>
          <a:p>
            <a:pPr fontAlgn="t"/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10 Fixed Interest</a:t>
            </a:r>
          </a:p>
          <a:p>
            <a:pPr fontAlgn="t"/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12 Mixed Asset</a:t>
            </a:r>
          </a:p>
          <a:p>
            <a:pPr fontAlgn="t"/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 4  Income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139" y="5885058"/>
            <a:ext cx="748879" cy="70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sri services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4902" y="395046"/>
            <a:ext cx="806890" cy="78297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94104" y="6029532"/>
            <a:ext cx="397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Fund EcoMarket </a:t>
            </a:r>
            <a:r>
              <a:rPr lang="en-GB" sz="1400" dirty="0" smtClean="0"/>
              <a:t>October 2016</a:t>
            </a:r>
            <a:endParaRPr lang="en-GB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17" y="178335"/>
            <a:ext cx="8229600" cy="125106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Fund EcoMarket survey responses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4491" y="1767549"/>
          <a:ext cx="7801597" cy="4803106"/>
        </p:xfrm>
        <a:graphic>
          <a:graphicData uri="http://schemas.openxmlformats.org/drawingml/2006/table">
            <a:tbl>
              <a:tblPr/>
              <a:tblGrid>
                <a:gridCol w="2311585"/>
                <a:gridCol w="505659"/>
                <a:gridCol w="1805925"/>
                <a:gridCol w="505659"/>
                <a:gridCol w="2311584"/>
                <a:gridCol w="361185"/>
              </a:tblGrid>
              <a:tr h="592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Policies </a:t>
                      </a: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Features </a:t>
                      </a: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Corporate</a:t>
                      </a:r>
                      <a:endParaRPr lang="en-GB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55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Avoids Tobacco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38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Limited Exclusion policy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15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Publish Full Voting Report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15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Avoids Armaments Manufacture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Balances Pros &amp; Cons  / Best in Sector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22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Integrates ESG into all/most fund research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 33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Climate Change / GHG policy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34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&gt; 50% Large Cap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Reviewing carbon/fossil fuel exposure for all funds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 15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Coal, Oil &amp; Gas Majors excluded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30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RSMR Rated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29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In house voting expertise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 16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Animal Welfare policy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33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Faith Friendly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Responsible ownership / ESG a key differentiator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 16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Social policy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33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Positive Selection Bias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35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UK Stewardship Code Signatory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 17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Sustainability policy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46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Eurosif Transparency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Calibri"/>
                          <a:ea typeface="Calibri"/>
                          <a:cs typeface="Times New Roman"/>
                        </a:rPr>
                        <a:t>25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Vote all shares at AGM’s &amp; EGMs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 12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Measures Positive Impacts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16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Norms Focus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55" marR="54155" marT="60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/>
                          <a:ea typeface="Calibri"/>
                          <a:cs typeface="Times New Roman"/>
                        </a:rPr>
                        <a:t> ALL OF THE ABOVE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Calibri"/>
                          <a:ea typeface="Calibri"/>
                          <a:cs typeface="Times New Roman"/>
                        </a:rPr>
                        <a:t> 0</a:t>
                      </a:r>
                      <a:endParaRPr lang="en-GB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2665" y="250572"/>
            <a:ext cx="925191" cy="86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5676" y="260648"/>
            <a:ext cx="6356856" cy="125106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Example advice process </a:t>
            </a:r>
            <a:endParaRPr lang="en-GB" sz="36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827584" y="1772816"/>
          <a:ext cx="69127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 descr="sri services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4902" y="395046"/>
            <a:ext cx="806890" cy="7829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Fact Finding options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43" y="1719944"/>
            <a:ext cx="3921867" cy="513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48" y="1591683"/>
            <a:ext cx="3735675" cy="52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FundEcoMarket.co.uk </a:t>
            </a:r>
            <a:endParaRPr lang="en-GB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91" y="1568450"/>
            <a:ext cx="813435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sri services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4902" y="395046"/>
            <a:ext cx="806890" cy="7829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823" y="1695312"/>
            <a:ext cx="5662177" cy="462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 smtClean="0"/>
              <a:t>An adviser’s view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37781" y="1623075"/>
            <a:ext cx="31784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 smtClean="0"/>
              <a:t>“… I think that your site is the missing link for many IFAs who are </a:t>
            </a:r>
            <a:r>
              <a:rPr lang="en-GB" sz="1600" b="1" dirty="0" smtClean="0"/>
              <a:t>nervous/anxious about raising ethical investing with their clients. 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sz="1600" dirty="0" smtClean="0"/>
              <a:t>It gives them a </a:t>
            </a:r>
            <a:r>
              <a:rPr lang="en-GB" sz="1600" b="1" dirty="0" smtClean="0"/>
              <a:t>process and an audit tra</a:t>
            </a:r>
            <a:r>
              <a:rPr lang="en-GB" sz="1600" dirty="0" smtClean="0"/>
              <a:t>il – and I suspect many of those advisers who don’t raise ethical investing with their clients don’t raise the issue because they have </a:t>
            </a:r>
            <a:r>
              <a:rPr lang="en-GB" sz="1600" b="1" dirty="0" smtClean="0"/>
              <a:t>no process in place </a:t>
            </a:r>
            <a:r>
              <a:rPr lang="en-GB" sz="1600" dirty="0" smtClean="0"/>
              <a:t>if the client was to say that they did want to invest ethically. 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sz="1600" dirty="0" smtClean="0"/>
              <a:t>This is what happened to me, and it was only because I wanted to offer ethical investing to my clients that I discovered your site through my own research.”</a:t>
            </a:r>
          </a:p>
        </p:txBody>
      </p:sp>
      <p:pic>
        <p:nvPicPr>
          <p:cNvPr id="9" name="Picture 1" descr="sri services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4902" y="395046"/>
            <a:ext cx="806890" cy="7829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ulia\Documents\SRI\SRI Work\Artwork\Word cloud\wordle 55 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052" y="1942663"/>
            <a:ext cx="4699148" cy="34673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 EcoMarket overview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7780" y="1767550"/>
            <a:ext cx="4478694" cy="4254340"/>
          </a:xfrm>
        </p:spPr>
        <p:txBody>
          <a:bodyPr>
            <a:noAutofit/>
          </a:bodyPr>
          <a:lstStyle/>
          <a:p>
            <a:r>
              <a:rPr lang="en-GB" sz="1800" dirty="0" smtClean="0"/>
              <a:t>Designed to help open up ‘regular investor’ retail ethical / SRI opportunities by being:</a:t>
            </a:r>
            <a:endParaRPr lang="en-GB" sz="1600" dirty="0" smtClean="0"/>
          </a:p>
          <a:p>
            <a:pPr lvl="1"/>
            <a:r>
              <a:rPr lang="en-GB" sz="1600" dirty="0" smtClean="0"/>
              <a:t>Ethical/SRI information only </a:t>
            </a:r>
          </a:p>
          <a:p>
            <a:pPr lvl="1"/>
            <a:r>
              <a:rPr lang="en-GB" sz="1600" dirty="0" smtClean="0"/>
              <a:t>Whole of (retail) market </a:t>
            </a:r>
          </a:p>
          <a:p>
            <a:pPr lvl="1"/>
            <a:r>
              <a:rPr lang="en-GB" sz="1600" dirty="0" smtClean="0"/>
              <a:t>Reliable </a:t>
            </a:r>
            <a:r>
              <a:rPr lang="en-GB" sz="1600" dirty="0"/>
              <a:t>&amp; comprehensive</a:t>
            </a:r>
          </a:p>
          <a:p>
            <a:pPr lvl="1"/>
            <a:r>
              <a:rPr lang="en-GB" sz="1600" dirty="0" smtClean="0"/>
              <a:t>Focused on key areas / challenges </a:t>
            </a:r>
          </a:p>
          <a:p>
            <a:pPr lvl="1"/>
            <a:r>
              <a:rPr lang="en-GB" sz="1600" dirty="0" smtClean="0"/>
              <a:t>Advice process driven</a:t>
            </a:r>
          </a:p>
          <a:p>
            <a:pPr lvl="1"/>
            <a:r>
              <a:rPr lang="en-GB" sz="1600" dirty="0" smtClean="0"/>
              <a:t>Open to all, free to use</a:t>
            </a:r>
          </a:p>
          <a:p>
            <a:pPr lvl="1"/>
            <a:r>
              <a:rPr lang="en-GB" sz="1600" dirty="0" smtClean="0"/>
              <a:t>Independent</a:t>
            </a:r>
          </a:p>
          <a:p>
            <a:pPr lvl="1"/>
            <a:r>
              <a:rPr lang="en-GB" sz="1600" dirty="0" smtClean="0"/>
              <a:t>Unique</a:t>
            </a:r>
          </a:p>
          <a:p>
            <a:r>
              <a:rPr lang="en-GB" sz="1800" dirty="0" smtClean="0"/>
              <a:t>Other benefits</a:t>
            </a:r>
          </a:p>
          <a:p>
            <a:pPr lvl="1"/>
            <a:r>
              <a:rPr lang="en-GB" sz="1600" dirty="0" smtClean="0"/>
              <a:t>Helps build reputation &amp; trust </a:t>
            </a:r>
          </a:p>
          <a:p>
            <a:pPr lvl="1"/>
            <a:r>
              <a:rPr lang="en-GB" sz="1600" dirty="0" smtClean="0"/>
              <a:t>Variety of uses </a:t>
            </a:r>
            <a:r>
              <a:rPr lang="en-GB" sz="1600" dirty="0" err="1" smtClean="0"/>
              <a:t>eg</a:t>
            </a:r>
            <a:r>
              <a:rPr lang="en-GB" sz="1600" dirty="0" smtClean="0"/>
              <a:t> research, advice &amp; training</a:t>
            </a:r>
          </a:p>
          <a:p>
            <a:pPr lvl="1"/>
            <a:r>
              <a:rPr lang="en-GB" sz="1600" dirty="0" smtClean="0"/>
              <a:t>Compliments existing tools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921" y="430986"/>
            <a:ext cx="748879" cy="70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3689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look out for in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781" y="1984260"/>
            <a:ext cx="3900798" cy="2383821"/>
          </a:xfrm>
        </p:spPr>
        <p:txBody>
          <a:bodyPr>
            <a:noAutofit/>
          </a:bodyPr>
          <a:lstStyle/>
          <a:p>
            <a:pPr marL="265176" lvl="2">
              <a:lnSpc>
                <a:spcPct val="120000"/>
              </a:lnSpc>
            </a:pPr>
            <a:r>
              <a:rPr lang="en-GB" b="1" dirty="0" smtClean="0"/>
              <a:t>Five ‘</a:t>
            </a:r>
            <a:r>
              <a:rPr lang="en-GB" b="1" dirty="0" err="1" smtClean="0"/>
              <a:t>i</a:t>
            </a:r>
            <a:r>
              <a:rPr lang="en-GB" b="1" dirty="0" smtClean="0"/>
              <a:t>’ s </a:t>
            </a:r>
          </a:p>
          <a:p>
            <a:pPr marL="832104" lvl="6"/>
            <a:r>
              <a:rPr lang="en-GB" sz="1600" dirty="0" smtClean="0"/>
              <a:t>Intentions </a:t>
            </a:r>
          </a:p>
          <a:p>
            <a:pPr marL="1033272" lvl="7"/>
            <a:r>
              <a:rPr lang="en-GB" sz="1600" dirty="0" smtClean="0"/>
              <a:t>(of fund/ fund manager)</a:t>
            </a:r>
          </a:p>
          <a:p>
            <a:pPr marL="832104" lvl="6"/>
            <a:r>
              <a:rPr lang="en-GB" sz="1600" dirty="0" smtClean="0"/>
              <a:t>Impact</a:t>
            </a:r>
          </a:p>
          <a:p>
            <a:pPr marL="1033272" lvl="7"/>
            <a:r>
              <a:rPr lang="en-GB" sz="1600" dirty="0" smtClean="0"/>
              <a:t>(of strategy)</a:t>
            </a:r>
          </a:p>
          <a:p>
            <a:pPr marL="832104" lvl="6"/>
            <a:r>
              <a:rPr lang="en-GB" sz="1600" dirty="0" smtClean="0"/>
              <a:t>Integration </a:t>
            </a:r>
          </a:p>
          <a:p>
            <a:pPr marL="1033272" lvl="7"/>
            <a:r>
              <a:rPr lang="en-GB" sz="1600" dirty="0" smtClean="0"/>
              <a:t>(of ESG factors ... aims &amp; credibility vary)</a:t>
            </a:r>
          </a:p>
          <a:p>
            <a:pPr marL="832104" lvl="6"/>
            <a:r>
              <a:rPr lang="en-GB" sz="1600" dirty="0" smtClean="0"/>
              <a:t>Insurers </a:t>
            </a:r>
          </a:p>
          <a:p>
            <a:pPr marL="1033272" lvl="7"/>
            <a:r>
              <a:rPr lang="en-GB" sz="1600" dirty="0" smtClean="0"/>
              <a:t>(can strategies remain so different?)</a:t>
            </a:r>
          </a:p>
          <a:p>
            <a:pPr marL="832104" lvl="6"/>
            <a:r>
              <a:rPr lang="en-GB" sz="1600" dirty="0" smtClean="0"/>
              <a:t>Interconnectivity </a:t>
            </a:r>
          </a:p>
          <a:p>
            <a:pPr marL="1033272" lvl="7"/>
            <a:r>
              <a:rPr lang="en-GB" sz="1600" dirty="0" smtClean="0"/>
              <a:t>(investment &amp; lifestyle) </a:t>
            </a:r>
          </a:p>
          <a:p>
            <a:pPr marL="1033272" lvl="7">
              <a:buNone/>
            </a:pPr>
            <a:endParaRPr lang="en-GB" sz="16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883580" y="6857998"/>
            <a:ext cx="45719" cy="45719"/>
          </a:xfrm>
          <a:ln w="25400" cmpd="sng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382254" y="2128734"/>
            <a:ext cx="2528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 smtClean="0"/>
              <a:t>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220" y="2345445"/>
            <a:ext cx="4367780" cy="327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046"/>
            <a:ext cx="6643095" cy="577896"/>
          </a:xfrm>
        </p:spPr>
        <p:txBody>
          <a:bodyPr>
            <a:noAutofit/>
          </a:bodyPr>
          <a:lstStyle/>
          <a:p>
            <a:r>
              <a:rPr lang="en-GB" sz="3200" dirty="0" smtClean="0"/>
              <a:t>Next steps – bringing SRI into your business: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671202" y="1767549"/>
            <a:ext cx="41897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b="1" dirty="0" smtClean="0"/>
              <a:t>How can this area enhance your clients’ experience? 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err="1" smtClean="0"/>
              <a:t>eg</a:t>
            </a:r>
            <a:r>
              <a:rPr lang="en-GB" sz="1600" dirty="0" smtClean="0"/>
              <a:t>  more client-centric advice, reflect different values, aims and interests (charities, parents)</a:t>
            </a:r>
          </a:p>
          <a:p>
            <a:pPr>
              <a:buNone/>
            </a:pPr>
            <a:endParaRPr lang="en-GB" sz="1600" b="1" dirty="0" smtClean="0"/>
          </a:p>
          <a:p>
            <a:pPr>
              <a:buNone/>
            </a:pPr>
            <a:r>
              <a:rPr lang="en-GB" sz="1600" b="1" dirty="0" smtClean="0"/>
              <a:t>How can this area benefit your business?</a:t>
            </a:r>
            <a:endParaRPr lang="en-GB" sz="1600" dirty="0" smtClean="0"/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Younger clients, new recruits, </a:t>
            </a:r>
            <a:r>
              <a:rPr lang="en-GB" sz="1600" dirty="0" err="1" smtClean="0"/>
              <a:t>paraplanners</a:t>
            </a:r>
            <a:r>
              <a:rPr lang="en-GB" sz="1600" dirty="0" smtClean="0"/>
              <a:t>, review changing opinions, reputation, trust ... Adviser ISO 22222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sz="1600" b="1" dirty="0" smtClean="0"/>
              <a:t>What changes do you need to make for this to be a success for you?</a:t>
            </a:r>
          </a:p>
          <a:p>
            <a:pPr>
              <a:buFont typeface="Wingdings" pitchFamily="2" charset="2"/>
              <a:buChar char="Ø"/>
            </a:pPr>
            <a:r>
              <a:rPr lang="en-GB" sz="1600" dirty="0" smtClean="0"/>
              <a:t>Initial &amp; supplementary fact finding, research, reporting</a:t>
            </a:r>
            <a:endParaRPr lang="en-GB" sz="1600" dirty="0"/>
          </a:p>
        </p:txBody>
      </p:sp>
      <p:pic>
        <p:nvPicPr>
          <p:cNvPr id="10" name="Picture 1" descr="sri service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1613" y="322809"/>
            <a:ext cx="806890" cy="78297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43439" y="5957294"/>
            <a:ext cx="4045272" cy="369332"/>
          </a:xfrm>
          <a:prstGeom prst="rect">
            <a:avLst/>
          </a:prstGeom>
          <a:noFill/>
          <a:ln w="25400">
            <a:solidFill>
              <a:srgbClr val="23E9D6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Does 1% sound right to you?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2128734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Thank you... </a:t>
            </a:r>
            <a:r>
              <a:rPr lang="en-GB" sz="3600" dirty="0" smtClean="0"/>
              <a:t>attendees &amp; partners</a:t>
            </a:r>
            <a:br>
              <a:rPr lang="en-GB" sz="3600" dirty="0" smtClean="0"/>
            </a:br>
            <a:r>
              <a:rPr lang="en-GB" dirty="0" smtClean="0"/>
              <a:t> </a:t>
            </a:r>
            <a:r>
              <a:rPr lang="en-GB" sz="3600" dirty="0" smtClean="0"/>
              <a:t>Any questions?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56497"/>
            <a:ext cx="1008608" cy="505659"/>
          </a:xfrm>
        </p:spPr>
        <p:txBody>
          <a:bodyPr>
            <a:normAutofit fontScale="92500" lnSpcReduction="10000"/>
          </a:bodyPr>
          <a:lstStyle/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Picture 2" descr="C:\Users\Julia\Documents\SRI\SRI Work\Artwork\images\logos\sriServs &amp; FEM logos\SRI-Background bubbles from home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3366"/>
            <a:ext cx="9144000" cy="1584634"/>
          </a:xfrm>
          <a:prstGeom prst="rect">
            <a:avLst/>
          </a:prstGeom>
          <a:noFill/>
        </p:spPr>
      </p:pic>
      <p:pic>
        <p:nvPicPr>
          <p:cNvPr id="5" name="Picture 2" descr="C:\Users\Julia\Documents\SRI\SRI Work\Artwork\images\logos\Good-Money-Week-logo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5821" y="4368081"/>
            <a:ext cx="1031957" cy="506926"/>
          </a:xfrm>
          <a:prstGeom prst="rect">
            <a:avLst/>
          </a:prstGeom>
          <a:noFill/>
        </p:spPr>
      </p:pic>
      <p:pic>
        <p:nvPicPr>
          <p:cNvPr id="6" name="Picture 1" descr="sri services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3850" y="395046"/>
            <a:ext cx="815676" cy="735541"/>
          </a:xfrm>
          <a:prstGeom prst="rect">
            <a:avLst/>
          </a:prstGeom>
          <a:noFill/>
        </p:spPr>
      </p:pic>
      <p:pic>
        <p:nvPicPr>
          <p:cNvPr id="7" name="Picture 2" descr="C:\Users\Julia\Documents\SRI\SRI Work\Artwork\sponsor logos\logo-sponsor-Alliance Trust -small 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74" y="2128734"/>
            <a:ext cx="1350987" cy="476075"/>
          </a:xfrm>
          <a:prstGeom prst="rect">
            <a:avLst/>
          </a:prstGeom>
          <a:noFill/>
        </p:spPr>
      </p:pic>
      <p:pic>
        <p:nvPicPr>
          <p:cNvPr id="8" name="Picture 2" descr="Saras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3451" y="3645711"/>
            <a:ext cx="1486638" cy="505659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8977" y="2923341"/>
            <a:ext cx="1516978" cy="5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Julia\Downloads\rathbones_logo_pos_web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7925" y="2200971"/>
            <a:ext cx="1011318" cy="28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94902" y="2995578"/>
            <a:ext cx="1011318" cy="361185"/>
          </a:xfrm>
          <a:prstGeom prst="rect">
            <a:avLst/>
          </a:prstGeom>
          <a:noFill/>
        </p:spPr>
      </p:pic>
      <p:pic>
        <p:nvPicPr>
          <p:cNvPr id="12" name="Picture 11" descr="C:\Users\Julia\AppData\Local\Microsoft\Windows\INetCache\IE\5DHALNUL\QC_logo_large_Strap_C_CMYK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902" y="2128734"/>
            <a:ext cx="1011318" cy="43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s://upload.wikimedia.org/wikipedia/fr/thumb/0/04/Logo_Pictet_%26_Cie.svg/500px-Logo_Pictet_%26_Cie.svg.pn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711" y="3573474"/>
            <a:ext cx="101131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 descr="C:\Users\Julia\Documents\SRI\SRI Work\Artwork\images\site images\Fund EcoMarket home page oct 15_files\logo-sponsor-rsm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5555" y="4440318"/>
            <a:ext cx="1155792" cy="385264"/>
          </a:xfrm>
          <a:prstGeom prst="rect">
            <a:avLst/>
          </a:prstGeom>
          <a:noFill/>
        </p:spPr>
      </p:pic>
      <p:pic>
        <p:nvPicPr>
          <p:cNvPr id="15" name="Picture 2" descr="C:\Users\Julia\Documents\SRI\SRI Work\Artwork\images\site images\Fund EcoMarket home page oct 15_files\logo-sponsor-panacea-advise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4440318"/>
            <a:ext cx="1083555" cy="418597"/>
          </a:xfrm>
          <a:prstGeom prst="rect">
            <a:avLst/>
          </a:prstGeom>
          <a:noFill/>
        </p:spPr>
      </p:pic>
      <p:pic>
        <p:nvPicPr>
          <p:cNvPr id="16" name="Picture 4" descr="Triodos Ban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2923341"/>
            <a:ext cx="1228029" cy="417697"/>
          </a:xfrm>
          <a:prstGeom prst="rect">
            <a:avLst/>
          </a:prstGeom>
          <a:noFill/>
        </p:spPr>
      </p:pic>
      <p:pic>
        <p:nvPicPr>
          <p:cNvPr id="18" name="Picture 17" descr="C:\Users\Julia\Documents\SRI\SRI Work\Artwork\images\logos\Other orgs\Sustainable City Awards.pn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56087" y="3862421"/>
            <a:ext cx="505659" cy="9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671203" y="2489918"/>
            <a:ext cx="3539612" cy="2308324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Contact:</a:t>
            </a:r>
          </a:p>
          <a:p>
            <a:pPr>
              <a:buNone/>
            </a:pPr>
            <a:r>
              <a:rPr lang="en-GB" dirty="0" smtClean="0"/>
              <a:t>E: </a:t>
            </a:r>
            <a:r>
              <a:rPr lang="en-GB" dirty="0" smtClean="0">
                <a:hlinkClick r:id="rId17"/>
              </a:rPr>
              <a:t>Julia@sriServices.co.uk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M: 07702 563702</a:t>
            </a:r>
          </a:p>
          <a:p>
            <a:pPr>
              <a:buNone/>
            </a:pPr>
            <a:r>
              <a:rPr lang="en-GB" dirty="0" smtClean="0">
                <a:hlinkClick r:id="rId18"/>
              </a:rPr>
              <a:t>www.sriServices.co.uk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>
                <a:hlinkClick r:id="rId19"/>
              </a:rPr>
              <a:t>www</a:t>
            </a:r>
            <a:r>
              <a:rPr lang="en-GB" b="1" dirty="0" smtClean="0">
                <a:hlinkClick r:id="rId19"/>
              </a:rPr>
              <a:t>.</a:t>
            </a:r>
            <a:r>
              <a:rPr lang="en-GB" dirty="0" smtClean="0">
                <a:hlinkClick r:id="rId19"/>
              </a:rPr>
              <a:t>FundEcoMarket.co.uk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Twitter: @</a:t>
            </a:r>
            <a:r>
              <a:rPr lang="en-GB" dirty="0" err="1" smtClean="0"/>
              <a:t>JuliaDreblow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07" y="1623075"/>
            <a:ext cx="5490012" cy="375632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7200" b="1" dirty="0" smtClean="0">
                <a:solidFill>
                  <a:schemeClr val="bg2">
                    <a:lumMod val="10000"/>
                  </a:schemeClr>
                </a:solidFill>
              </a:rPr>
              <a:t>Who?</a:t>
            </a:r>
          </a:p>
          <a:p>
            <a:pPr lvl="1">
              <a:lnSpc>
                <a:spcPct val="120000"/>
              </a:lnSpc>
            </a:pPr>
            <a:r>
              <a:rPr lang="en-GB" sz="7200" b="1" dirty="0" smtClean="0">
                <a:solidFill>
                  <a:schemeClr val="bg2">
                    <a:lumMod val="10000"/>
                  </a:schemeClr>
                </a:solidFill>
              </a:rPr>
              <a:t>25 years in FS </a:t>
            </a:r>
            <a:r>
              <a:rPr lang="en-GB" sz="7200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en-GB" sz="7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7200" dirty="0" smtClean="0">
                <a:solidFill>
                  <a:schemeClr val="bg2">
                    <a:lumMod val="10000"/>
                  </a:schemeClr>
                </a:solidFill>
              </a:rPr>
              <a:t>previously Friends Provident, UKSIF Director/project chair, NPI</a:t>
            </a:r>
          </a:p>
          <a:p>
            <a:pPr lvl="1">
              <a:lnSpc>
                <a:spcPct val="120000"/>
              </a:lnSpc>
            </a:pPr>
            <a:r>
              <a:rPr lang="en-GB" sz="7200" b="1" dirty="0" smtClean="0"/>
              <a:t>‘Highly Commended</a:t>
            </a:r>
            <a:r>
              <a:rPr lang="en-GB" sz="7200" dirty="0" smtClean="0"/>
              <a:t>’ - Corporation of London ‘Sustainable City Awards’ 2015 (SF), finalist 2016.  Shortlisted for two Investment Week SRI awards 2016</a:t>
            </a:r>
            <a:endParaRPr lang="en-GB" sz="72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GB" sz="7200" b="1" dirty="0" smtClean="0">
                <a:solidFill>
                  <a:schemeClr val="bg2">
                    <a:lumMod val="10000"/>
                  </a:schemeClr>
                </a:solidFill>
              </a:rPr>
              <a:t>What?</a:t>
            </a:r>
          </a:p>
          <a:p>
            <a:pPr>
              <a:lnSpc>
                <a:spcPct val="120000"/>
              </a:lnSpc>
            </a:pPr>
            <a:r>
              <a:rPr lang="en-GB" sz="7200" dirty="0" smtClean="0">
                <a:solidFill>
                  <a:schemeClr val="bg2">
                    <a:lumMod val="10000"/>
                  </a:schemeClr>
                </a:solidFill>
              </a:rPr>
              <a:t>Online adviser friendly tools  &amp; support</a:t>
            </a:r>
          </a:p>
          <a:p>
            <a:pPr lvl="1">
              <a:lnSpc>
                <a:spcPct val="120000"/>
              </a:lnSpc>
            </a:pPr>
            <a:r>
              <a:rPr lang="en-GB" sz="7200" dirty="0" smtClean="0">
                <a:solidFill>
                  <a:schemeClr val="bg2">
                    <a:lumMod val="10000"/>
                  </a:schemeClr>
                </a:solidFill>
              </a:rPr>
              <a:t>sriServices.co.uk </a:t>
            </a:r>
          </a:p>
          <a:p>
            <a:pPr lvl="1">
              <a:lnSpc>
                <a:spcPct val="120000"/>
              </a:lnSpc>
            </a:pPr>
            <a:r>
              <a:rPr lang="en-GB" sz="7200" dirty="0" smtClean="0">
                <a:solidFill>
                  <a:schemeClr val="bg2">
                    <a:lumMod val="10000"/>
                  </a:schemeClr>
                </a:solidFill>
              </a:rPr>
              <a:t>FundEcoMarket.co.uk</a:t>
            </a:r>
          </a:p>
          <a:p>
            <a:pPr lvl="1">
              <a:lnSpc>
                <a:spcPct val="120000"/>
              </a:lnSpc>
            </a:pPr>
            <a:r>
              <a:rPr lang="en-GB" sz="6800" dirty="0" smtClean="0">
                <a:solidFill>
                  <a:schemeClr val="bg2">
                    <a:lumMod val="10000"/>
                  </a:schemeClr>
                </a:solidFill>
              </a:rPr>
              <a:t>Consultancy &amp; partnerships</a:t>
            </a:r>
            <a:endParaRPr lang="en-GB" sz="68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GB" sz="72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Why?</a:t>
            </a:r>
          </a:p>
          <a:p>
            <a:pPr marL="704088" lvl="2" indent="-32004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sz="7200" dirty="0" smtClean="0"/>
              <a:t>Help match clients aims, opinions &amp; lifestyles to investment choices</a:t>
            </a:r>
          </a:p>
          <a:p>
            <a:pPr marL="704088" lvl="2" indent="-32004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sz="7200" dirty="0" smtClean="0"/>
              <a:t>Grow SRI &amp; direct more investment to better companies</a:t>
            </a:r>
          </a:p>
          <a:p>
            <a:pPr marL="704088" lvl="2" indent="-32004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GB" sz="6200" dirty="0" smtClean="0"/>
          </a:p>
          <a:p>
            <a:pPr>
              <a:lnSpc>
                <a:spcPct val="120000"/>
              </a:lnSpc>
            </a:pPr>
            <a:endParaRPr lang="en-GB" sz="64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lvl="1">
              <a:lnSpc>
                <a:spcPct val="120000"/>
              </a:lnSpc>
              <a:buNone/>
            </a:pPr>
            <a:endParaRPr lang="en-GB" sz="6400" dirty="0" smtClean="0"/>
          </a:p>
          <a:p>
            <a:pPr lvl="1">
              <a:lnSpc>
                <a:spcPct val="120000"/>
              </a:lnSpc>
            </a:pPr>
            <a:endParaRPr lang="en-GB" sz="4400" dirty="0" smtClean="0"/>
          </a:p>
          <a:p>
            <a:pPr>
              <a:lnSpc>
                <a:spcPct val="120000"/>
              </a:lnSpc>
              <a:buNone/>
            </a:pPr>
            <a:endParaRPr lang="en-GB" sz="6400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5076056" y="5517232"/>
            <a:ext cx="360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GB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lvl="1"/>
            <a:endParaRPr lang="en-GB" sz="1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Julia\Downloads\Media\ILP Stranded Assets  Aug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925" y="1478601"/>
            <a:ext cx="1340820" cy="1372503"/>
          </a:xfrm>
          <a:prstGeom prst="rect">
            <a:avLst/>
          </a:prstGeom>
          <a:noFill/>
        </p:spPr>
      </p:pic>
      <p:pic>
        <p:nvPicPr>
          <p:cNvPr id="14338" name="Picture 2" descr="RSMR SRI Guide cover 2015">
            <a:hlinkClick r:id="rId3" tooltip="RSMR SRI Guide cover 2015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1480" y="4742276"/>
            <a:ext cx="1682520" cy="2115724"/>
          </a:xfrm>
          <a:prstGeom prst="rect">
            <a:avLst/>
          </a:prstGeom>
          <a:noFill/>
        </p:spPr>
      </p:pic>
      <p:pic>
        <p:nvPicPr>
          <p:cNvPr id="14340" name="Picture 4" descr="http://www.sriservices.co.uk/wp-content/uploads/30-people-front-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5556" y="4657029"/>
            <a:ext cx="1736038" cy="2200971"/>
          </a:xfrm>
          <a:prstGeom prst="rect">
            <a:avLst/>
          </a:prstGeom>
          <a:noFill/>
        </p:spPr>
      </p:pic>
      <p:pic>
        <p:nvPicPr>
          <p:cNvPr id="14" name="Picture 13" descr="C:\Users\Julia\Documents\SRI\SRI Work\Artwork\images\logos\Other orgs\Sustainable City Awards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1952" y="1767549"/>
            <a:ext cx="432048" cy="74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Julia\Pictures\Logo1 (2)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2665" y="2056497"/>
            <a:ext cx="433422" cy="36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1613" y="2562155"/>
            <a:ext cx="577896" cy="287803"/>
          </a:xfrm>
          <a:prstGeom prst="rect">
            <a:avLst/>
          </a:prstGeom>
          <a:noFill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5555" y="2923341"/>
            <a:ext cx="3488445" cy="180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7792" y="1912023"/>
            <a:ext cx="616793" cy="57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sri services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94902" y="406683"/>
            <a:ext cx="806890" cy="782970"/>
          </a:xfrm>
          <a:prstGeom prst="rect">
            <a:avLst/>
          </a:prstGeom>
          <a:noFill/>
        </p:spPr>
      </p:pic>
      <p:pic>
        <p:nvPicPr>
          <p:cNvPr id="16" name="Picture 2" descr="C:\Users\Julia\Documents\SRI\SRI Work\Artwork\images\logos\Good-Money-Week-logo (2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94902" y="1623075"/>
            <a:ext cx="735271" cy="3611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An advice gap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0971"/>
            <a:ext cx="4259274" cy="4045271"/>
          </a:xfrm>
        </p:spPr>
        <p:txBody>
          <a:bodyPr>
            <a:noAutofit/>
          </a:bodyPr>
          <a:lstStyle/>
          <a:p>
            <a:r>
              <a:rPr lang="en-GB" sz="2000" dirty="0" smtClean="0"/>
              <a:t>Institutional market size </a:t>
            </a:r>
            <a:r>
              <a:rPr lang="en-GB" sz="2000" dirty="0" err="1" smtClean="0"/>
              <a:t>eg</a:t>
            </a:r>
            <a:r>
              <a:rPr lang="en-GB" sz="2000" dirty="0" smtClean="0"/>
              <a:t> UNPRI $60tn</a:t>
            </a:r>
          </a:p>
          <a:p>
            <a:r>
              <a:rPr lang="en-GB" sz="2000" dirty="0" smtClean="0"/>
              <a:t>Impact investment – c$35bn 2015 (GIIN)</a:t>
            </a:r>
          </a:p>
          <a:p>
            <a:r>
              <a:rPr lang="en-GB" sz="2000" dirty="0" smtClean="0"/>
              <a:t>High profile campaigns gaining ground (</a:t>
            </a:r>
            <a:r>
              <a:rPr lang="en-GB" sz="2000" dirty="0" err="1" smtClean="0"/>
              <a:t>eg</a:t>
            </a:r>
            <a:r>
              <a:rPr lang="en-GB" sz="2000" dirty="0" smtClean="0"/>
              <a:t> Divestment)</a:t>
            </a:r>
          </a:p>
          <a:p>
            <a:r>
              <a:rPr lang="en-GB" sz="2000" dirty="0" smtClean="0"/>
              <a:t>Markets demonstrate business case </a:t>
            </a:r>
            <a:r>
              <a:rPr lang="en-GB" sz="2000" dirty="0" err="1" smtClean="0"/>
              <a:t>eg</a:t>
            </a:r>
            <a:r>
              <a:rPr lang="en-GB" sz="2000" dirty="0" smtClean="0"/>
              <a:t> institutional research ESG risks &amp; opportunities</a:t>
            </a:r>
          </a:p>
          <a:p>
            <a:r>
              <a:rPr lang="en-GB" sz="2000" dirty="0" smtClean="0"/>
              <a:t>...</a:t>
            </a:r>
          </a:p>
          <a:p>
            <a:r>
              <a:rPr lang="en-GB" sz="2000" dirty="0" smtClean="0"/>
              <a:t>Estimates vary UK retail funds  c1-2% of sales (c15bn EIRIS 2015 – highest ever)</a:t>
            </a:r>
          </a:p>
          <a:p>
            <a:endParaRPr lang="en-GB" sz="2000" dirty="0" smtClean="0"/>
          </a:p>
        </p:txBody>
      </p:sp>
      <p:pic>
        <p:nvPicPr>
          <p:cNvPr id="2052" name="Picture 4" descr="When leadership opportunity knocks, will you be ready?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644113" y="-1371600"/>
            <a:ext cx="2114550" cy="2857500"/>
          </a:xfrm>
          <a:prstGeom prst="rect">
            <a:avLst/>
          </a:prstGeom>
          <a:noFill/>
        </p:spPr>
      </p:pic>
      <p:pic>
        <p:nvPicPr>
          <p:cNvPr id="2054" name="Picture 6" descr="When leadership opportunity knocks, will you be ready?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644113" y="-1371600"/>
            <a:ext cx="2114550" cy="2857500"/>
          </a:xfrm>
          <a:prstGeom prst="rect">
            <a:avLst/>
          </a:prstGeom>
          <a:noFill/>
        </p:spPr>
      </p:pic>
      <p:pic>
        <p:nvPicPr>
          <p:cNvPr id="2056" name="Picture 8" descr="When leadership opportunity knocks, will you be ready?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644113" y="-1371600"/>
            <a:ext cx="2114550" cy="2857500"/>
          </a:xfrm>
          <a:prstGeom prst="rect">
            <a:avLst/>
          </a:prstGeom>
          <a:noFill/>
        </p:spPr>
      </p:pic>
      <p:pic>
        <p:nvPicPr>
          <p:cNvPr id="2060" name="Picture 12" descr="http://web.zizinya.com/Portals/117733/images/open%20do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3632" y="2345445"/>
            <a:ext cx="3380368" cy="281724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9376" y="5885058"/>
            <a:ext cx="748879" cy="70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sri services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4902" y="395046"/>
            <a:ext cx="806890" cy="7829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changing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65543" y="1695312"/>
            <a:ext cx="4623167" cy="4767641"/>
          </a:xfrm>
        </p:spPr>
        <p:txBody>
          <a:bodyPr>
            <a:normAutofit fontScale="85000" lnSpcReduction="10000"/>
          </a:bodyPr>
          <a:lstStyle/>
          <a:p>
            <a:pPr marL="0" lvl="1">
              <a:lnSpc>
                <a:spcPct val="120000"/>
              </a:lnSpc>
              <a:spcAft>
                <a:spcPts val="600"/>
              </a:spcAft>
            </a:pPr>
            <a:r>
              <a:rPr lang="en-GB" sz="1700" b="1" dirty="0" err="1" smtClean="0"/>
              <a:t>Eg</a:t>
            </a:r>
            <a:r>
              <a:rPr lang="en-GB" sz="1700" b="1" dirty="0" smtClean="0"/>
              <a:t>.</a:t>
            </a:r>
            <a:endParaRPr lang="en-GB" sz="1600" dirty="0" smtClean="0"/>
          </a:p>
          <a:p>
            <a:pPr marL="630936" lvl="5">
              <a:spcAft>
                <a:spcPts val="600"/>
              </a:spcAft>
            </a:pPr>
            <a:r>
              <a:rPr lang="en-GB" sz="1900" dirty="0" smtClean="0"/>
              <a:t>Law Commission review ‘DC schemes &amp; social investment’</a:t>
            </a:r>
          </a:p>
          <a:p>
            <a:pPr marL="832104" lvl="6">
              <a:spcAft>
                <a:spcPts val="600"/>
              </a:spcAft>
            </a:pPr>
            <a:r>
              <a:rPr lang="en-GB" sz="1900" dirty="0" smtClean="0"/>
              <a:t>reporting May 2017</a:t>
            </a:r>
          </a:p>
          <a:p>
            <a:pPr marL="630936" lvl="5">
              <a:spcAft>
                <a:spcPts val="600"/>
              </a:spcAft>
            </a:pPr>
            <a:r>
              <a:rPr lang="en-GB" sz="1900" dirty="0" smtClean="0"/>
              <a:t>Growing  interest/concerns, risks &amp; opportunities. </a:t>
            </a:r>
          </a:p>
          <a:p>
            <a:pPr marL="832104" lvl="6">
              <a:spcAft>
                <a:spcPts val="600"/>
              </a:spcAft>
            </a:pPr>
            <a:r>
              <a:rPr lang="en-GB" sz="1900" dirty="0" smtClean="0"/>
              <a:t>Knock on effect of the ‘political climate’. Hardening opinions? Strengthening resolve? </a:t>
            </a:r>
          </a:p>
          <a:p>
            <a:pPr marL="832104" lvl="6">
              <a:spcAft>
                <a:spcPts val="600"/>
              </a:spcAft>
            </a:pPr>
            <a:r>
              <a:rPr lang="en-GB" sz="1900" dirty="0" smtClean="0"/>
              <a:t>Stranded assets and related climate risks/</a:t>
            </a:r>
            <a:r>
              <a:rPr lang="en-GB" sz="1900" dirty="0" err="1" smtClean="0"/>
              <a:t>opps</a:t>
            </a:r>
            <a:r>
              <a:rPr lang="en-GB" sz="1900" dirty="0" smtClean="0"/>
              <a:t>?</a:t>
            </a:r>
          </a:p>
          <a:p>
            <a:pPr marL="630936" lvl="5">
              <a:spcAft>
                <a:spcPts val="600"/>
              </a:spcAft>
            </a:pPr>
            <a:r>
              <a:rPr lang="en-GB" sz="1900" dirty="0" smtClean="0"/>
              <a:t>COP 21 and beyond  - Investing to keep temperature rise &lt;2°c</a:t>
            </a:r>
          </a:p>
          <a:p>
            <a:pPr marL="832104" lvl="6">
              <a:spcAft>
                <a:spcPts val="600"/>
              </a:spcAft>
            </a:pPr>
            <a:r>
              <a:rPr lang="en-GB" sz="1900" dirty="0" smtClean="0"/>
              <a:t>Coming soon?: ‘Climate Investment Plans’ – (based on INDCs ‘Intended  Nationally Determined Contributions’) </a:t>
            </a:r>
          </a:p>
          <a:p>
            <a:pPr marL="832104" lvl="6">
              <a:spcAft>
                <a:spcPts val="600"/>
              </a:spcAft>
            </a:pPr>
            <a:endParaRPr lang="en-GB" sz="1900" dirty="0" smtClean="0"/>
          </a:p>
          <a:p>
            <a:pPr marL="630936" lvl="5">
              <a:spcAft>
                <a:spcPts val="600"/>
              </a:spcAft>
              <a:buNone/>
            </a:pPr>
            <a:endParaRPr lang="en-GB" sz="1300" dirty="0" smtClean="0"/>
          </a:p>
          <a:p>
            <a:pPr marL="832104" lvl="6">
              <a:spcAft>
                <a:spcPts val="600"/>
              </a:spcAft>
            </a:pPr>
            <a:endParaRPr lang="en-GB" sz="1600" dirty="0" smtClean="0"/>
          </a:p>
          <a:p>
            <a:pPr marL="832104" lvl="6">
              <a:spcAft>
                <a:spcPts val="600"/>
              </a:spcAft>
            </a:pPr>
            <a:endParaRPr lang="en-GB" sz="1600" dirty="0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422" y="1984260"/>
            <a:ext cx="4138578" cy="317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22134" y="5812821"/>
            <a:ext cx="346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>
                <a:solidFill>
                  <a:srgbClr val="0070C0"/>
                </a:solidFill>
              </a:rPr>
              <a:t>Eyjafjallajökull</a:t>
            </a:r>
            <a:r>
              <a:rPr lang="en-GB" sz="1200" dirty="0" smtClean="0">
                <a:solidFill>
                  <a:srgbClr val="0070C0"/>
                </a:solidFill>
              </a:rPr>
              <a:t> glacier, Iceland, 12/16, </a:t>
            </a:r>
          </a:p>
          <a:p>
            <a:pPr algn="ctr"/>
            <a:r>
              <a:rPr lang="en-GB" sz="1200" dirty="0" smtClean="0">
                <a:solidFill>
                  <a:srgbClr val="0070C0"/>
                </a:solidFill>
              </a:rPr>
              <a:t>now 75m higher at base than 3 years ago 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0/0c/Dhaka_Savar_Building_Collap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7787" y="3068960"/>
            <a:ext cx="2796213" cy="2232248"/>
          </a:xfrm>
          <a:prstGeom prst="rect">
            <a:avLst/>
          </a:prstGeom>
          <a:noFill/>
        </p:spPr>
      </p:pic>
      <p:pic>
        <p:nvPicPr>
          <p:cNvPr id="11280" name="Picture 16" descr="https://i2.wp.com/www.muslimnews.co.uk/assets/Yemen-cluster-bombs-used-by-Saudis-480x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7393" y="1406364"/>
            <a:ext cx="2817243" cy="1609853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QQEhQUEBQUFBQUFBUQFRQUFBQUFBQVFRQWFhQUFBQYHCggGBolHBQVITEhJSkrLi4uFx8zODMsNygtLisBCgoKDg0OGhAQFywcHxwsLC0wKywsLCwsLCwsLCwsLCwsLCwsLCwsLCwsLCwsLCwsLCwsLCwsLCwsLCwsLCwsLP/AABEIAMMBAwMBIgACEQEDEQH/xAAcAAACAgMBAQAAAAAAAAAAAAABAgADBAUGBwj/xAA+EAACAQIEAwUGBAMHBQEAAAAAAQIDEQQSITEFQVEGYXGBkRMiMqGxwQdC0fBScuEUIzNikrLxFRZTVMIk/8QAGgEAAgMBAQAAAAAAAAAAAAAAAAECAwQFBv/EACgRAQEAAgEEAgECBwAAAAAAAAABAhEDBBIhMSJBURMyBTNCUmGRof/aAAwDAQACEQMRAD8A8fAwkYwQIBgCBIECQJCAECQNhgAksEAUgyiyylhnJ/8AL+gtmoDYz48P6t+RdS4Q5fC/VfoLug1WrCbOfCJRetmttP1Hp8JbWne1393cHdBqtQBls4a+BW4kiKQgQABIEAiJMKFmK+ksfYU9zMhsYlJGUjLn7dzp5rEGWxQkUWkGnGfZWGIGNERz2dEGQCLQ1CIwojOg8eQKIEAgSBAIEhBgQgI2AMo32MmlSUfiV38l6cyilO1r6Lfvt9jZUJ2WayXS/wC7t/vQhalIWrSt8Xu3/KlrbwX9CZox0S8t38gxmt3u9XJr7gWKto0mnu9vnYikfNJ6xUrLnay+plYbEO6uYTq32ul0svsWYenK9+X0FTkdbGkpQze61a11LVdM39fUjwlNRzReXOnttdbpp7eH00uvDIuy6235223+qM+nwd1FlSaTa22TeifzKrksmDgcW1CpJN313W3k/Mqq4RzvKDzW1aTV/Q6Xtb2RqYeMZWdtXe3I1fBad902ttNHHzLZl4V3Fz8lYBseM4F0pX3T1TtbyZry2XcVIQJBhELMcSYsvSeE+RqKMhFNIviZMvbvcM+J4oZkSAyDT6hSyIiLIhRidEIQivahEYUCR0HjijIVDABIQIwgQBACVV5bLzLUUNXl52FTjLw0UrOWr5Lqy6pCVRtvaOmi062MmjhbtW1aV0vI6DhvB1UtGTapQ0aW85c2UZ59rRx8dyczh88tIpyX+VS0NjhuD1JvZrxj9T1DhOGpxjlhFJbaI2NLCxb0t02Kv1trv0NPO8H2am0vd8mv1Nthezlt4+l9Pmd/GlBK36GJidLWVrkMs6njxxoMNwTLZ+fcjdcOw6i9te522WhXOMiqnJRab663aK+/ysvH4dJxOcKtGVOtHeOj5aK2j/U8b/6c6GKcI6qTeW2j8E+p6XWr8s7p8kvijL7HJdosKnUTW6ea8brXu+pfM/LNePw5jtDTbpuzUku7b+Zcn36o5E7vi6Wb3tprfv8A6/c4itTyyafJmnjrLnFYSELEBK5DlbI5elvDN5L6SL4IqpIvijHlXoeKeDCsZikVtRIdAQQE8HRAIglrVIEgoEjovHlQyFQyEDIIAjCBAEAJRCF35l4sY7eP2I0463gdBJZuWkVzbfNnRYVpLT93/bOU4TiHbV6J7HUYTUw83t0envhtMLWadr36HS4CLavbXr9DmMNB6L4fqbzAU0viTa6tu/oinHxWnLWm6astLLxZiVkm7ykhK1WitG16yv8AUSnWp39ynKT65ZNer0RO3aEmhlKLVopytzW3qa7GLrfyRsKtWpL8qj/NJX9I3MLEQnZ3t12f1IWJxh0sXleXNK21mrr0MPi081tLWe6+xmU6T1clqxMRQvG1u8lFWenJ8ZqK8ed7p/Z/X0RynGEvaO1vI6XHpSqW5LXprdHJYt+/Lxa9NDdxudyeFJAkLlSMrW47FjuQz9NPTTebJpIvRVTLUY69BhNRGSxAiT0gAsCAHRCIgljVoWQyFkdF48EECGQgIQIIwgSBACPFaeGog8OnUWRxteD6uz2OwwcLpPpuchwKN5pPqdpFqK6fb96mPl9t3DfDZYO7ay6dW9TcYeivzXn5/ZaHI4vivs8vs1m6gl2ylS/xE0/4dyqcdXXlkehRul7tNRXjFfQVZ3o3Fd12/nocDgvxBjqpRa8djp8FxZYiKqU9VqvMMsbPYxzmXpt5UIx+KXK/RGoxfEIJ6vRdXv6mn7X8YqUcqh+aLTXO62OBrcVrNtN+PO3XUljhtHPO4+Ho3/cdCM1Fpu/mvNGXLFUqn+C9Oa1+55dh8RmdnGz66pu+h0vAq+SVnZp8+Y8pJ4V425eTccwbjiI5V8Sb/qc9xfgCpYeNb2jdVybnTtpGLdk0+buzu+JU75ZdNH4f8mh7UUstGpm/NCNu5qcbIlhyWWSC8Myxyt+nAkIE2sBWCmNIlNFfJ6bOjnzZMCxCRHRkrv4ikEKIyKzRGFIgUNH7MQFyCTatCyGQsjovHghkKhkAFDChAGQRUFADHWcO4fhKyjTd4TsrTv8AF3rk/A5M63stSjVou+9OaXfllt80yrm3rcrT0sxufbZ7Y1PAvD4tQltfR8pJptP5HSYte4/AoxNF1Pf3dGajfnaX/JsqNGNSNnz1M2WW9VpnH27jja1aUU2+Wi7+4TE8JrqnGq03nzWUd7qzSbut9fRnd0eAwTvvzXczawpTtbLJrppl7tyWOc+0cuPc8V5nh+C1/dajKoptpe7m25ve3lpozuOx/DqlFyhNKOb8vRrmvFG8wvCKjlnm8i6Ld+Y9W0KsWuW/mQzu08MdePbSdrOGOcoW5xcb9HuaHhvAorMqmWSksujs4+fid9xmKcfB5kUYXCU6kU7JPmRl0nlJZ5cdR7OUoJpq+ZZWtFbW+lm+i9DYYDg2XbkdPHhyXJeSLJSjBDyyuXtXJ2zWMaDE001kls3a/NcrnI8cm54KTetpwWvjqdhP+8k9bavvOe/EXDwo4emqcVFVJReVcnGLzXvzvZhxY/OJcmWuPKfl54QhDoOWEg0gSDSRVyt/RT5MmJZFFcS2BkruYHsLIZlbEtqEYQSGgNwChAba1AYUKzoPJIhhUMAFBAggBQSEAGRuuynEPY1kpfBO0X5O6/feaRDJis3NJYZXHKZT6esxpxVOoo6xqX95arbS5rMFWdl6C8B4zCpQSlJKaVpK9r99ivC14yqVIxaspX05XWpiyx06ly7p3z7dnw2urI3dKaa0scZgZuOh0ODq6JEPRSSttUnpqaCpVU5Xjeye/J+BbxvEyyKEH703kT6X3fkrnP8AE+OLBpUnCcrWSyq+nW70F7Tk07GdFSgnvdGvpUnRnqrQltLdJt6J9DCw3a2Hslre2yt9U9jUw7QznKcXF5Gt9bu/dtZad+g6WnZtdTUcRvy5mXgcVnhZ/El6rqVYp3Iw7NNBicR7CEp7ZVmutdjhu2HaH+2Sioq0Ia+Mna7t00O47QR/uK9t/ZTa8crseWKnnipR57r9DT0+M9sXUZ39qkhCGpkCQ1Isw9DOzKq4NxVynldLotRTFF0CmDLomWu3xjIRDSIkJO+ahXIsZXIcQyQgEEEWuQrHEZ0HlEQwqGQAQgQQAoIAgBQQBAImbbs1iMta38S+a1X3NQWYerklGS3i0xZTc0ljlqyvUMJXu7c0b7Bz2ORwFZStJc0dJw2rd2OfXVxZ7knUbf5VZeL/AH8xZRTd3rqYGMxfsnNy9fJGmr9p4043p051n0gm9QxLKW1seJcKpzk3FZZX3QaWBUNnf98jSf8AfDUWpYOspck4PUbA8dq17/8A5asUubWVP15lln+EZjXTYWpl1L6s/wBTnKfEajfvU5xXV2f0ZuJP3IspvtOb+2DxepenU6OnP/azybhFXSx6VxnPOjWVNXapTk+6Ki7tnl2EeWWmxq6eeLWLqfcjbzpqV7rUwZ02vAy8xPbJb6p7/qaWVmcDo3ZvOJ4P3DQ8Pxvs5KyTR0M+KU6sLfC+j/UjlNxdxZ6yjkXGzZYmPjY2k7FSZiynl6Piy+IjoVDEV8JJiMaTFHFeSBBcg0dteKxhWb3lUQUBBAGQUKMgAhATMAMS4jmK5AFjkVTqAuCSEbouyvFbf3cnqtY966HbYPG5ZLo2eRxbTTWjTun3necKqTqYeFSS92TlDMtlOLtZ9G90ZuXj+42cHL/TXXcQy1LN68/QrVZxs46rp+ljB4XWvo9eRs6GF95u+nQzeY2yz6F8aS/I2/LQx63FpVdoteNreiNu+FU5LX6iz4ZBLRP1Y+6nutI52Tvq2TE4x6Rv/Qyq2HjFtrlqaunTdaqoQV5SfLkubfchSbV55ajr+zmAX9kxVWS1qU50o/ypa+rt6HgFNWl4M+ksalQwUoLaNNr5XbPmunLW/mdHHHtxkcrLLuytbNPQpqDQldFMpEiLHRmTTrNczEUtRlIQZ8a990NePevEw4zLbiuEvuLePn5OP9uWmVFd6JIxVO46mVXgn1W/j/imc8Z47/4aTFbGTuLUjYqy47i2cfVcfL6ur+CXIJcgtLNsYRjCs2vNGQRUFiBkwZxeTKwNbcWTIgADJgIiWAGEkC/UawAsUet/hdQjVwNSE0pR9rJNPvUWvqeTI9l/BXCt4WtLrXdvKEUyUKue4thamBrW1cG7xfVfqbfA8YjOO9muTO143wWFeDhNXXLrF9YvkeX8d7P1cJK+socppcv8y5Gbl4fuNfFz/l1uH43G1pOz+ouK4zF7M4uFdtLUuwNOdeeSksz522XizLMbfEa7ySTdbtV5VpKFNXlJ2/qdlwHg0MNHTWcvjm92+i6LuMbs7wSOGjd+9Ul8Uv8A5j0Ru0zZxcXbPPtz+bmud8enO/iNjfY4Ktrq4OC8Ze6vqeBU0ew/jDWthYx/iqRXpeX2PIIIuqmLYTsM2VMD7hGjkFO4iRYgAplntNCojGFtKRZnKIhUgC+NQshXv4GE58i29gC/OuhDGzAFqfhZ+rn/AHX/AGRiDiMFZkRguJB3AHb0YLEkMAKwkIAQhES4AQMhGAGO57t+Ddlw9W/8tW/+r9DwmO57J+E/Eo0eHVpVHaNOrOTfc4xZLEq7/j3FaGEpOriJ5VySTlOb6QgtZM8p4x21rYu8cLCFKmna9WzqSvtvpF92viUcRlW4jW9rq76RTfuwhyS6d5d/0GcYuzlOS1tFPKrd/MWW/pPjmO/kxf7LUcU5KnycmoJbrnoredr8mbTgPGFhkoOirXd3TTi77/DL4nbXdPusrmdRw3uRcell42u0rLfm0knzcJaGDjUkttdl69Ol+XrllaLz99b7wYadpwvitKvpTmnJauL0kl1y813rRmwk7HlE4zhK8ITlU/ijq15o3fCu1Van7uNg7cp2tNfzR/N47+Joxv5c/OSX4tL+MOKzSoU+mao/Sy+552jpO3/EI18VeElKKisrXT9o5sKjEAEKEZWgxGsInqAMgoVBQAUQBJsAVb3C5EirEQBEQOdEAIysdlNSVtgBquxKbIIlYAtkMIxosAI8YdRUWKQqCVKdtitF82UjgALCBgBidl2DwksZOOEzONFzderb8zS92PyOOiel/hZgWpQrQ52T/wBT+w4K9OwfZynTSilaK2S+/Uz6mDgoSSSSytdORlVJGn7QcSVClJ6N2aSez059xLeiktuo5ThLvRi3r7i6PTl8WluazXhpe8LJGPSo+0r66pXXPe2/va8+evVvRmPRnUhSpRpSis2aTc4txUdErWs82u6VndJ5rPLmcEw167i27Rbb0to105Xvty25GbCbydLqLZxuhwvDmlpCy5WW5oO0/Z6tWTyxtbm2r25nZYLBzS92bt0ZmSw9k3N3NDmvl/jFB069SEt4SyvyMNmw43ifa4mvU/irVJLwzvL8rGCKmUjj0CEQBuyK4beJKz5BACMKMARiN3aJNiwALCqpOwasyuEb7gAytkMi5AAspn9yEAGZJkIASIYAIAWMlyEFQa4hCDgEDIQAaJ7T+D0E8NfmpS+pCEsSr0VbNnEdsqjd03paOn8yqt/7I+hCEeT0u6b97AekYW/9eMvOUJtrw0tbaza2bTzeFLLjqsVtlW+r+GDu29W7tu5CFPH+5t6j+W73BfAa/tHVcaFRxdnlevkwkNP25b5djt6EIQikiAEggofxeQ5CADEkQgBXMkdiEAK18XmvqdZDBU/aRWSFne6yruf3ZCCDScXpKNaooqyUrJLZaEIQ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data:image/jpeg;base64,/9j/4AAQSkZJRgABAQAAAQABAAD/2wCEAAkGBxQQEhQUEBQUFBQUFBUQFRQUFBQUFBQVFRQWFhQUFBQYHCggGBolHBQVITEhJSkrLi4uFx8zODMsNygtLisBCgoKDg0OGhAQFywcHxwsLC0wKywsLCwsLCwsLCwsLCwsLCwsLCwsLCwsLCwsLCwsLCwsLCwsLCwsLCwsLCwsLP/AABEIAMMBAwMBIgACEQEDEQH/xAAcAAACAgMBAQAAAAAAAAAAAAABAgADBAUGBwj/xAA+EAACAQIEAwUGBAMHBQEAAAAAAQIDEQQSITEFQVEGYXGBkRMiMqGxwQdC0fBScuEUIzNikrLxFRZTVMIk/8QAGgEAAgMBAQAAAAAAAAAAAAAAAAECAwQFBv/EACgRAQEAAgEEAgECBwAAAAAAAAABAhEDBBIhMSJBURMyBTNCUmGRof/aAAwDAQACEQMRAD8A8fAwkYwQIBgCBIECQJCAECQNhgAksEAUgyiyylhnJ/8AL+gtmoDYz48P6t+RdS4Q5fC/VfoLug1WrCbOfCJRetmttP1Hp8JbWne1393cHdBqtQBls4a+BW4kiKQgQABIEAiJMKFmK+ksfYU9zMhsYlJGUjLn7dzp5rEGWxQkUWkGnGfZWGIGNERz2dEGQCLQ1CIwojOg8eQKIEAgSBAIEhBgQgI2AMo32MmlSUfiV38l6cyilO1r6Lfvt9jZUJ2WayXS/wC7t/vQhalIWrSt8Xu3/KlrbwX9CZox0S8t38gxmt3u9XJr7gWKto0mnu9vnYikfNJ6xUrLnay+plYbEO6uYTq32ul0svsWYenK9+X0FTkdbGkpQze61a11LVdM39fUjwlNRzReXOnttdbpp7eH00uvDIuy6235223+qM+nwd1FlSaTa22TeifzKrksmDgcW1CpJN313W3k/Mqq4RzvKDzW1aTV/Q6Xtb2RqYeMZWdtXe3I1fBad902ttNHHzLZl4V3Fz8lYBseM4F0pX3T1TtbyZry2XcVIQJBhELMcSYsvSeE+RqKMhFNIviZMvbvcM+J4oZkSAyDT6hSyIiLIhRidEIQivahEYUCR0HjijIVDABIQIwgQBACVV5bLzLUUNXl52FTjLw0UrOWr5Lqy6pCVRtvaOmi062MmjhbtW1aV0vI6DhvB1UtGTapQ0aW85c2UZ59rRx8dyczh88tIpyX+VS0NjhuD1JvZrxj9T1DhOGpxjlhFJbaI2NLCxb0t02Kv1trv0NPO8H2am0vd8mv1Nthezlt4+l9Pmd/GlBK36GJidLWVrkMs6njxxoMNwTLZ+fcjdcOw6i9te522WhXOMiqnJRab663aK+/ysvH4dJxOcKtGVOtHeOj5aK2j/U8b/6c6GKcI6qTeW2j8E+p6XWr8s7p8kvijL7HJdosKnUTW6ea8brXu+pfM/LNePw5jtDTbpuzUku7b+Zcn36o5E7vi6Wb3tprfv8A6/c4itTyyafJmnjrLnFYSELEBK5DlbI5elvDN5L6SL4IqpIvijHlXoeKeDCsZikVtRIdAQQE8HRAIglrVIEgoEjovHlQyFQyEDIIAjCBAEAJRCF35l4sY7eP2I0463gdBJZuWkVzbfNnRYVpLT93/bOU4TiHbV6J7HUYTUw83t0envhtMLWadr36HS4CLavbXr9DmMNB6L4fqbzAU0viTa6tu/oinHxWnLWm6astLLxZiVkm7ykhK1WitG16yv8AUSnWp39ynKT65ZNer0RO3aEmhlKLVopytzW3qa7GLrfyRsKtWpL8qj/NJX9I3MLEQnZ3t12f1IWJxh0sXleXNK21mrr0MPi081tLWe6+xmU6T1clqxMRQvG1u8lFWenJ8ZqK8ed7p/Z/X0RynGEvaO1vI6XHpSqW5LXprdHJYt+/Lxa9NDdxudyeFJAkLlSMrW47FjuQz9NPTTebJpIvRVTLUY69BhNRGSxAiT0gAsCAHRCIgljVoWQyFkdF48EECGQgIQIIwgSBACPFaeGog8OnUWRxteD6uz2OwwcLpPpuchwKN5pPqdpFqK6fb96mPl9t3DfDZYO7ay6dW9TcYeivzXn5/ZaHI4vivs8vs1m6gl2ylS/xE0/4dyqcdXXlkehRul7tNRXjFfQVZ3o3Fd12/nocDgvxBjqpRa8djp8FxZYiKqU9VqvMMsbPYxzmXpt5UIx+KXK/RGoxfEIJ6vRdXv6mn7X8YqUcqh+aLTXO62OBrcVrNtN+PO3XUljhtHPO4+Ho3/cdCM1Fpu/mvNGXLFUqn+C9Oa1+55dh8RmdnGz66pu+h0vAq+SVnZp8+Y8pJ4V425eTccwbjiI5V8Sb/qc9xfgCpYeNb2jdVybnTtpGLdk0+buzu+JU75ZdNH4f8mh7UUstGpm/NCNu5qcbIlhyWWSC8Myxyt+nAkIE2sBWCmNIlNFfJ6bOjnzZMCxCRHRkrv4ikEKIyKzRGFIgUNH7MQFyCTatCyGQsjovHghkKhkAFDChAGQRUFADHWcO4fhKyjTd4TsrTv8AF3rk/A5M63stSjVou+9OaXfllt80yrm3rcrT0sxufbZ7Y1PAvD4tQltfR8pJptP5HSYte4/AoxNF1Pf3dGajfnaX/JsqNGNSNnz1M2WW9VpnH27jja1aUU2+Wi7+4TE8JrqnGq03nzWUd7qzSbut9fRnd0eAwTvvzXczawpTtbLJrppl7tyWOc+0cuPc8V5nh+C1/dajKoptpe7m25ve3lpozuOx/DqlFyhNKOb8vRrmvFG8wvCKjlnm8i6Ld+Y9W0KsWuW/mQzu08MdePbSdrOGOcoW5xcb9HuaHhvAorMqmWSksujs4+fid9xmKcfB5kUYXCU6kU7JPmRl0nlJZ5cdR7OUoJpq+ZZWtFbW+lm+i9DYYDg2XbkdPHhyXJeSLJSjBDyyuXtXJ2zWMaDE001kls3a/NcrnI8cm54KTetpwWvjqdhP+8k9bavvOe/EXDwo4emqcVFVJReVcnGLzXvzvZhxY/OJcmWuPKfl54QhDoOWEg0gSDSRVyt/RT5MmJZFFcS2BkruYHsLIZlbEtqEYQSGgNwChAba1AYUKzoPJIhhUMAFBAggBQSEAGRuuynEPY1kpfBO0X5O6/feaRDJis3NJYZXHKZT6esxpxVOoo6xqX95arbS5rMFWdl6C8B4zCpQSlJKaVpK9r99ivC14yqVIxaspX05XWpiyx06ly7p3z7dnw2urI3dKaa0scZgZuOh0ODq6JEPRSSttUnpqaCpVU5Xjeye/J+BbxvEyyKEH703kT6X3fkrnP8AE+OLBpUnCcrWSyq+nW70F7Tk07GdFSgnvdGvpUnRnqrQltLdJt6J9DCw3a2Hslre2yt9U9jUw7QznKcXF5Gt9bu/dtZad+g6WnZtdTUcRvy5mXgcVnhZ/El6rqVYp3Iw7NNBicR7CEp7ZVmutdjhu2HaH+2Sioq0Ia+Mna7t00O47QR/uK9t/ZTa8crseWKnnipR57r9DT0+M9sXUZ39qkhCGpkCQ1Isw9DOzKq4NxVynldLotRTFF0CmDLomWu3xjIRDSIkJO+ahXIsZXIcQyQgEEEWuQrHEZ0HlEQwqGQAQgQQAoIAgBQQBAImbbs1iMta38S+a1X3NQWYerklGS3i0xZTc0ljlqyvUMJXu7c0b7Bz2ORwFZStJc0dJw2rd2OfXVxZ7knUbf5VZeL/AH8xZRTd3rqYGMxfsnNy9fJGmr9p4043p051n0gm9QxLKW1seJcKpzk3FZZX3QaWBUNnf98jSf8AfDUWpYOspck4PUbA8dq17/8A5asUubWVP15lln+EZjXTYWpl1L6s/wBTnKfEajfvU5xXV2f0ZuJP3IspvtOb+2DxepenU6OnP/azybhFXSx6VxnPOjWVNXapTk+6Ki7tnl2EeWWmxq6eeLWLqfcjbzpqV7rUwZ02vAy8xPbJb6p7/qaWVmcDo3ZvOJ4P3DQ8Pxvs5KyTR0M+KU6sLfC+j/UjlNxdxZ6yjkXGzZYmPjY2k7FSZiynl6Piy+IjoVDEV8JJiMaTFHFeSBBcg0dteKxhWb3lUQUBBAGQUKMgAhATMAMS4jmK5AFjkVTqAuCSEbouyvFbf3cnqtY966HbYPG5ZLo2eRxbTTWjTun3necKqTqYeFSS92TlDMtlOLtZ9G90ZuXj+42cHL/TXXcQy1LN68/QrVZxs46rp+ljB4XWvo9eRs6GF95u+nQzeY2yz6F8aS/I2/LQx63FpVdoteNreiNu+FU5LX6iz4ZBLRP1Y+6nutI52Tvq2TE4x6Rv/Qyq2HjFtrlqaunTdaqoQV5SfLkubfchSbV55ajr+zmAX9kxVWS1qU50o/ypa+rt6HgFNWl4M+ksalQwUoLaNNr5XbPmunLW/mdHHHtxkcrLLuytbNPQpqDQldFMpEiLHRmTTrNczEUtRlIQZ8a990NePevEw4zLbiuEvuLePn5OP9uWmVFd6JIxVO46mVXgn1W/j/imc8Z47/4aTFbGTuLUjYqy47i2cfVcfL6ur+CXIJcgtLNsYRjCs2vNGQRUFiBkwZxeTKwNbcWTIgADJgIiWAGEkC/UawAsUet/hdQjVwNSE0pR9rJNPvUWvqeTI9l/BXCt4WtLrXdvKEUyUKue4thamBrW1cG7xfVfqbfA8YjOO9muTO143wWFeDhNXXLrF9YvkeX8d7P1cJK+socppcv8y5Gbl4fuNfFz/l1uH43G1pOz+ouK4zF7M4uFdtLUuwNOdeeSksz522XizLMbfEa7ySTdbtV5VpKFNXlJ2/qdlwHg0MNHTWcvjm92+i6LuMbs7wSOGjd+9Ul8Uv8A5j0Ru0zZxcXbPPtz+bmud8enO/iNjfY4Ktrq4OC8Ze6vqeBU0ew/jDWthYx/iqRXpeX2PIIIuqmLYTsM2VMD7hGjkFO4iRYgAplntNCojGFtKRZnKIhUgC+NQshXv4GE58i29gC/OuhDGzAFqfhZ+rn/AHX/AGRiDiMFZkRguJB3AHb0YLEkMAKwkIAQhES4AQMhGAGO57t+Ddlw9W/8tW/+r9DwmO57J+E/Eo0eHVpVHaNOrOTfc4xZLEq7/j3FaGEpOriJ5VySTlOb6QgtZM8p4x21rYu8cLCFKmna9WzqSvtvpF92viUcRlW4jW9rq76RTfuwhyS6d5d/0GcYuzlOS1tFPKrd/MWW/pPjmO/kxf7LUcU5KnycmoJbrnoredr8mbTgPGFhkoOirXd3TTi77/DL4nbXdPusrmdRw3uRcell42u0rLfm0knzcJaGDjUkttdl69Ol+XrllaLz99b7wYadpwvitKvpTmnJauL0kl1y813rRmwk7HlE4zhK8ITlU/ijq15o3fCu1Van7uNg7cp2tNfzR/N47+Joxv5c/OSX4tL+MOKzSoU+mao/Sy+552jpO3/EI18VeElKKisrXT9o5sKjEAEKEZWgxGsInqAMgoVBQAUQBJsAVb3C5EirEQBEQOdEAIysdlNSVtgBquxKbIIlYAtkMIxosAI8YdRUWKQqCVKdtitF82UjgALCBgBidl2DwksZOOEzONFzderb8zS92PyOOiel/hZgWpQrQ52T/wBT+w4K9OwfZynTSilaK2S+/Uz6mDgoSSSSytdORlVJGn7QcSVClJ6N2aSez059xLeiktuo5ThLvRi3r7i6PTl8WluazXhpe8LJGPSo+0r66pXXPe2/va8+evVvRmPRnUhSpRpSis2aTc4txUdErWs82u6VndJ5rPLmcEw167i27Rbb0to105Xvty25GbCbydLqLZxuhwvDmlpCy5WW5oO0/Z6tWTyxtbm2r25nZYLBzS92bt0ZmSw9k3N3NDmvl/jFB069SEt4SyvyMNmw43ifa4mvU/irVJLwzvL8rGCKmUjj0CEQBuyK4beJKz5BACMKMARiN3aJNiwALCqpOwasyuEb7gAytkMi5AAspn9yEAGZJkIASIYAIAWMlyEFQa4hCDgEDIQAaJ7T+D0E8NfmpS+pCEsSr0VbNnEdsqjd03paOn8yqt/7I+hCEeT0u6b97AekYW/9eMvOUJtrw0tbaza2bTzeFLLjqsVtlW+r+GDu29W7tu5CFPH+5t6j+W73BfAa/tHVcaFRxdnlevkwkNP25b5djt6EIQikiAEggofxeQ5CADEkQgBXMkdiEAK18XmvqdZDBU/aRWSFne6yruf3ZCCDScXpKNaooqyUrJLZaEIQ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51520" y="5157192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6" descr="Shares in BP slumped dramatically because of the Gulf of Mexico oil spi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7393" y="2995578"/>
            <a:ext cx="2737804" cy="2089377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23528" y="152400"/>
            <a:ext cx="7128792" cy="1251062"/>
          </a:xfrm>
        </p:spPr>
        <p:txBody>
          <a:bodyPr>
            <a:noAutofit/>
          </a:bodyPr>
          <a:lstStyle/>
          <a:p>
            <a:r>
              <a:rPr lang="en-GB" sz="3200" dirty="0" smtClean="0"/>
              <a:t>Diverse, dynamic &amp; high profile issues</a:t>
            </a:r>
            <a:endParaRPr lang="en-GB" sz="32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4294967295"/>
          </p:nvPr>
        </p:nvSpPr>
        <p:spPr>
          <a:xfrm>
            <a:off x="310017" y="1839786"/>
            <a:ext cx="3312368" cy="38884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sz="4400" dirty="0" smtClean="0"/>
              <a:t>    </a:t>
            </a:r>
            <a:r>
              <a:rPr lang="en-GB" sz="5100" dirty="0" smtClean="0"/>
              <a:t>The diversity of issues makes this area complex to advise on...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pPr>
              <a:buFont typeface="Arial" pitchFamily="34" charset="0"/>
              <a:buChar char="•"/>
            </a:pPr>
            <a:endParaRPr lang="en-GB" sz="5100" b="1" dirty="0" smtClean="0"/>
          </a:p>
          <a:p>
            <a:pPr>
              <a:buFont typeface="Arial" pitchFamily="34" charset="0"/>
              <a:buChar char="•"/>
            </a:pPr>
            <a:r>
              <a:rPr lang="en-GB" sz="5100" b="1" dirty="0" smtClean="0"/>
              <a:t>Ethical</a:t>
            </a:r>
          </a:p>
          <a:p>
            <a:pPr>
              <a:buFont typeface="Arial" pitchFamily="34" charset="0"/>
              <a:buChar char="•"/>
            </a:pPr>
            <a:endParaRPr lang="en-GB" sz="5100" b="1" dirty="0" smtClean="0"/>
          </a:p>
          <a:p>
            <a:pPr>
              <a:buFont typeface="Arial" pitchFamily="34" charset="0"/>
              <a:buChar char="•"/>
            </a:pPr>
            <a:r>
              <a:rPr lang="en-GB" sz="5100" b="1" dirty="0" smtClean="0"/>
              <a:t>Social</a:t>
            </a:r>
          </a:p>
          <a:p>
            <a:pPr>
              <a:buFont typeface="Arial" pitchFamily="34" charset="0"/>
              <a:buChar char="•"/>
            </a:pPr>
            <a:endParaRPr lang="en-GB" sz="5100" b="1" dirty="0" smtClean="0"/>
          </a:p>
          <a:p>
            <a:pPr>
              <a:buFont typeface="Arial" pitchFamily="34" charset="0"/>
              <a:buChar char="•"/>
            </a:pPr>
            <a:r>
              <a:rPr lang="en-GB" sz="5100" b="1" dirty="0" smtClean="0"/>
              <a:t>Environmental</a:t>
            </a:r>
          </a:p>
          <a:p>
            <a:pPr>
              <a:buFont typeface="Arial" pitchFamily="34" charset="0"/>
              <a:buChar char="•"/>
            </a:pPr>
            <a:endParaRPr lang="en-GB" sz="5100" b="1" dirty="0" smtClean="0"/>
          </a:p>
          <a:p>
            <a:pPr>
              <a:buFont typeface="Arial" pitchFamily="34" charset="0"/>
              <a:buChar char="•"/>
            </a:pPr>
            <a:r>
              <a:rPr lang="en-GB" sz="5100" b="1" dirty="0" smtClean="0"/>
              <a:t>Governance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1052720" y="3563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79512" y="5733256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  <a:cs typeface="Arial" pitchFamily="34" charset="0"/>
              </a:rPr>
              <a:t>Tesco  accounting issues (UK 2014)</a:t>
            </a:r>
          </a:p>
          <a:p>
            <a:r>
              <a:rPr lang="en-GB" sz="1200" dirty="0" err="1" smtClean="0">
                <a:solidFill>
                  <a:srgbClr val="0070C0"/>
                </a:solidFill>
                <a:cs typeface="Arial" pitchFamily="34" charset="0"/>
              </a:rPr>
              <a:t>Rana</a:t>
            </a:r>
            <a:r>
              <a:rPr lang="en-GB" sz="1200" dirty="0" smtClean="0">
                <a:solidFill>
                  <a:srgbClr val="0070C0"/>
                </a:solidFill>
                <a:cs typeface="Arial" pitchFamily="34" charset="0"/>
              </a:rPr>
              <a:t> Plaza disaster (Bangladesh 2013) </a:t>
            </a:r>
          </a:p>
          <a:p>
            <a:r>
              <a:rPr lang="en-GB" sz="1200" dirty="0" smtClean="0">
                <a:solidFill>
                  <a:srgbClr val="0070C0"/>
                </a:solidFill>
                <a:cs typeface="Arial" pitchFamily="34" charset="0"/>
              </a:rPr>
              <a:t>BP Deepwater Horizon (Gulf of Mexico 2010) . VW governance issues (Germany 2015),  </a:t>
            </a:r>
            <a:r>
              <a:rPr lang="en-GB" sz="1200" dirty="0" smtClean="0">
                <a:solidFill>
                  <a:srgbClr val="0070C0"/>
                </a:solidFill>
              </a:rPr>
              <a:t>Growing water scarcity</a:t>
            </a:r>
            <a:endParaRPr lang="en-GB" sz="1200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200" b="1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36" name="Picture 12" descr="Tesco suspends fifth executive over accounting scand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7393" y="4945977"/>
            <a:ext cx="1619006" cy="1912023"/>
          </a:xfrm>
          <a:prstGeom prst="rect">
            <a:avLst/>
          </a:prstGeom>
          <a:noFill/>
        </p:spPr>
      </p:pic>
      <p:pic>
        <p:nvPicPr>
          <p:cNvPr id="23" name="Picture 4" descr="https://encrypted-tbn1.gstatic.com/images?q=tbn:ANd9GcSK-cqNajkTBWRPBsjKXpnnCNR5LS6ZLIIt9Ner32Zq_Hcn-Kv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2399" y="1406363"/>
            <a:ext cx="2621601" cy="1855689"/>
          </a:xfrm>
          <a:prstGeom prst="rect">
            <a:avLst/>
          </a:prstGeom>
          <a:noFill/>
        </p:spPr>
      </p:pic>
      <p:pic>
        <p:nvPicPr>
          <p:cNvPr id="12290" name="Picture 2" descr="dreamstime_m_32349546"/>
          <p:cNvPicPr>
            <a:picLocks noChangeAspect="1" noChangeArrowheads="1"/>
          </p:cNvPicPr>
          <p:nvPr/>
        </p:nvPicPr>
        <p:blipFill>
          <a:blip r:embed="rId9" cstate="print"/>
          <a:srcRect t="3580" r="18259"/>
          <a:stretch>
            <a:fillRect/>
          </a:stretch>
        </p:blipFill>
        <p:spPr bwMode="auto">
          <a:xfrm>
            <a:off x="5294370" y="4945977"/>
            <a:ext cx="1477568" cy="1912023"/>
          </a:xfrm>
          <a:prstGeom prst="rect">
            <a:avLst/>
          </a:prstGeom>
          <a:noFill/>
        </p:spPr>
      </p:pic>
      <p:pic>
        <p:nvPicPr>
          <p:cNvPr id="33" name="Picture 16" descr="https://sains-lwfl-media.s3.amazonaws.com/wp-content/uploads/2015/02/Pigs-outside-800x5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9110" y="5257867"/>
            <a:ext cx="2404890" cy="1600133"/>
          </a:xfrm>
          <a:prstGeom prst="rect">
            <a:avLst/>
          </a:prstGeom>
          <a:noFill/>
        </p:spPr>
      </p:pic>
      <p:pic>
        <p:nvPicPr>
          <p:cNvPr id="18" name="Picture 4" descr="https://encrypted-tbn1.gstatic.com/images?q=tbn:ANd9GcTKPtVpR9If8BDlfNaVUlYcTiEKR-KrYpK5Zdm7Stx5doAD1UauygPw_vM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50000"/>
              </a:clrFrom>
              <a:clrTo>
                <a:srgbClr val="05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5688" y="4729266"/>
            <a:ext cx="744585" cy="726263"/>
          </a:xfrm>
          <a:prstGeom prst="rect">
            <a:avLst/>
          </a:prstGeom>
          <a:noFill/>
        </p:spPr>
      </p:pic>
      <p:pic>
        <p:nvPicPr>
          <p:cNvPr id="20" name="Picture 1" descr="sri services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94902" y="395046"/>
            <a:ext cx="806890" cy="7829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www.honan.com.au/user_images/renewable-energy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1907703" cy="13681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139136" cy="125272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Different approaches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2808312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>    Funds approach issues in different ways...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b="1" dirty="0" smtClean="0"/>
              <a:t>Support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Avoid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Engage</a:t>
            </a:r>
            <a:endParaRPr lang="en-GB" sz="2000" b="1" dirty="0"/>
          </a:p>
        </p:txBody>
      </p:sp>
      <p:pic>
        <p:nvPicPr>
          <p:cNvPr id="8" name="Picture 12" descr="http://my.teslamotors.com/sites/all/themes/tesla/images/event_header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373216"/>
            <a:ext cx="2190538" cy="1484784"/>
          </a:xfrm>
          <a:prstGeom prst="rect">
            <a:avLst/>
          </a:prstGeom>
          <a:noFill/>
        </p:spPr>
      </p:pic>
      <p:pic>
        <p:nvPicPr>
          <p:cNvPr id="12294" name="Picture 6" descr="http://inetsyt.com/images/govt%20education/govtedu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780928"/>
            <a:ext cx="1872209" cy="980728"/>
          </a:xfrm>
          <a:prstGeom prst="rect">
            <a:avLst/>
          </a:prstGeom>
          <a:noFill/>
        </p:spPr>
      </p:pic>
      <p:pic>
        <p:nvPicPr>
          <p:cNvPr id="18" name="Picture 24" descr="09-04-tgg-gri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412776"/>
            <a:ext cx="4283968" cy="3168352"/>
          </a:xfrm>
          <a:prstGeom prst="rect">
            <a:avLst/>
          </a:prstGeom>
          <a:noFill/>
        </p:spPr>
      </p:pic>
      <p:pic>
        <p:nvPicPr>
          <p:cNvPr id="19" name="Picture 8" descr="Bank of England Governor Mark Carney (Reuters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157192"/>
            <a:ext cx="2339752" cy="1700808"/>
          </a:xfrm>
          <a:prstGeom prst="rect">
            <a:avLst/>
          </a:prstGeom>
          <a:noFill/>
        </p:spPr>
      </p:pic>
      <p:pic>
        <p:nvPicPr>
          <p:cNvPr id="14" name="Picture 12" descr="http://www2.donaldson.com/toritdce/PublishingImages/Pharmaceutical/Pharmaceutical_680x300_EME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4437112"/>
            <a:ext cx="1763688" cy="93610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37780" y="5589240"/>
            <a:ext cx="2600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‘Stranded Assets’ risk &amp; the Bank of England (2015) comments.  UN Global Development Goals (2015), Divest ‘go fossil free’ campaign, Tesla  </a:t>
            </a:r>
            <a:endParaRPr lang="en-GB" sz="1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d8s293fyljwh4.cloudfront.net/petitions/images/5149/hero/Fossil_Free_square_white_background.png?13724074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3789040"/>
            <a:ext cx="1728192" cy="1512168"/>
          </a:xfrm>
          <a:prstGeom prst="rect">
            <a:avLst/>
          </a:prstGeom>
          <a:noFill/>
        </p:spPr>
      </p:pic>
      <p:pic>
        <p:nvPicPr>
          <p:cNvPr id="17" name="Picture 14" descr="http://9d0153b41503.3.cdn.services.infralayer.net/wp-content/uploads/2015/02/5644-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4509120"/>
            <a:ext cx="2483768" cy="864096"/>
          </a:xfrm>
          <a:prstGeom prst="rect">
            <a:avLst/>
          </a:prstGeom>
          <a:noFill/>
        </p:spPr>
      </p:pic>
      <p:pic>
        <p:nvPicPr>
          <p:cNvPr id="2054" name="Picture 6" descr="http://www.tax-hell.co.uk/wp-content/uploads/2016/03/Meeting-HMRC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5373216"/>
            <a:ext cx="1872208" cy="1484784"/>
          </a:xfrm>
          <a:prstGeom prst="rect">
            <a:avLst/>
          </a:prstGeom>
          <a:noFill/>
        </p:spPr>
      </p:pic>
      <p:pic>
        <p:nvPicPr>
          <p:cNvPr id="20" name="Picture 1" descr="sri services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4902" y="395046"/>
            <a:ext cx="806890" cy="7829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6498622" cy="1251062"/>
          </a:xfrm>
        </p:spPr>
        <p:txBody>
          <a:bodyPr>
            <a:noAutofit/>
          </a:bodyPr>
          <a:lstStyle/>
          <a:p>
            <a:r>
              <a:rPr lang="en-GB" sz="3200" dirty="0" smtClean="0"/>
              <a:t>Matching needs to options </a:t>
            </a:r>
            <a:br>
              <a:rPr lang="en-GB" sz="3200" dirty="0" smtClean="0"/>
            </a:br>
            <a:r>
              <a:rPr lang="en-GB" sz="2400" dirty="0" smtClean="0"/>
              <a:t>Plot issues, approaches, aims &amp; financials?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67544" y="2349500"/>
            <a:ext cx="3024336" cy="4048125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12292" name="Picture 4" descr="Image result for graph image x 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90876">
            <a:off x="3490348" y="2239458"/>
            <a:ext cx="3947565" cy="3973035"/>
          </a:xfrm>
          <a:prstGeom prst="rect">
            <a:avLst/>
          </a:prstGeom>
          <a:noFill/>
        </p:spPr>
      </p:pic>
      <p:pic>
        <p:nvPicPr>
          <p:cNvPr id="8" name="Picture 4" descr="Image result for graph image x 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2259">
            <a:off x="1970903" y="1981529"/>
            <a:ext cx="3959055" cy="3984599"/>
          </a:xfrm>
          <a:prstGeom prst="rect">
            <a:avLst/>
          </a:prstGeom>
          <a:noFill/>
        </p:spPr>
      </p:pic>
      <p:pic>
        <p:nvPicPr>
          <p:cNvPr id="9" name="Picture 4" descr="Image result for graph image x 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52121">
            <a:off x="1032387" y="2417682"/>
            <a:ext cx="3959055" cy="3984599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376" y="5812821"/>
            <a:ext cx="748879" cy="70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sri services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4902" y="395046"/>
            <a:ext cx="806890" cy="7829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91" y="178335"/>
            <a:ext cx="8229600" cy="1251062"/>
          </a:xfrm>
        </p:spPr>
        <p:txBody>
          <a:bodyPr/>
          <a:lstStyle/>
          <a:p>
            <a:r>
              <a:rPr lang="en-GB" dirty="0" smtClean="0"/>
              <a:t>The result?</a:t>
            </a:r>
            <a:endParaRPr lang="en-GB" dirty="0"/>
          </a:p>
        </p:txBody>
      </p:sp>
      <p:pic>
        <p:nvPicPr>
          <p:cNvPr id="3077" name="Picture 5" descr="Image result for image mu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348880"/>
            <a:ext cx="4991100" cy="3743325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3850" y="5885058"/>
            <a:ext cx="748879" cy="70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sri services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4902" y="395046"/>
            <a:ext cx="806890" cy="7829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355602957"/>
              </p:ext>
            </p:extLst>
          </p:nvPr>
        </p:nvGraphicFramePr>
        <p:xfrm>
          <a:off x="3923928" y="2132856"/>
          <a:ext cx="49685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2254" y="1912023"/>
            <a:ext cx="381642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/>
              <a:t>  Highlights diversity, focuses on ‘core commonalities’ – where options are ‘ethically similar’</a:t>
            </a:r>
          </a:p>
          <a:p>
            <a:pPr>
              <a:buFont typeface="Wingdings" pitchFamily="2" charset="2"/>
              <a:buChar char="§"/>
            </a:pPr>
            <a:endParaRPr lang="en-GB" dirty="0" smtClean="0"/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 Simplifies identification of  ‘ethically relevant’ fund options (see StyleFinder fact find)</a:t>
            </a:r>
          </a:p>
          <a:p>
            <a:pPr>
              <a:buFont typeface="Wingdings" pitchFamily="2" charset="2"/>
              <a:buChar char="§"/>
            </a:pPr>
            <a:endParaRPr lang="en-GB" dirty="0" smtClean="0"/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Helps advisers match ‘what a client wants’ to ‘what funds do’ </a:t>
            </a:r>
          </a:p>
          <a:p>
            <a:pPr>
              <a:buFont typeface="Wingdings" pitchFamily="2" charset="2"/>
              <a:buChar char="§"/>
            </a:pPr>
            <a:endParaRPr lang="en-GB" dirty="0" smtClean="0"/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Noting: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Variation within styles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Crossover between styles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Clients may need a ‘deeper dive’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Regulated retail funds and fund managers only</a:t>
            </a:r>
          </a:p>
          <a:p>
            <a:pPr lvl="1">
              <a:buFont typeface="Wingdings" pitchFamily="2" charset="2"/>
              <a:buChar char="§"/>
            </a:pPr>
            <a:endParaRPr lang="en-GB" sz="2000" dirty="0" smtClean="0"/>
          </a:p>
          <a:p>
            <a:pPr>
              <a:buFont typeface="Wingdings" pitchFamily="2" charset="2"/>
              <a:buChar char="§"/>
            </a:pPr>
            <a:endParaRPr lang="en-GB" sz="2000" dirty="0" smtClean="0"/>
          </a:p>
          <a:p>
            <a:pPr lvl="1">
              <a:buFont typeface="Wingdings" pitchFamily="2" charset="2"/>
              <a:buChar char="§"/>
            </a:pPr>
            <a:endParaRPr lang="en-GB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52400"/>
            <a:ext cx="6840760" cy="1251062"/>
          </a:xfrm>
        </p:spPr>
        <p:txBody>
          <a:bodyPr>
            <a:noAutofit/>
          </a:bodyPr>
          <a:lstStyle/>
          <a:p>
            <a:r>
              <a:rPr lang="en-GB" sz="3200" dirty="0" smtClean="0"/>
              <a:t>Made simpler with ‘SRI Styles’ segments:</a:t>
            </a:r>
            <a:endParaRPr lang="en-GB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2666" y="6029532"/>
            <a:ext cx="748879" cy="70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sri services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4902" y="395046"/>
            <a:ext cx="806890" cy="782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379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18420</TotalTime>
  <Words>1117</Words>
  <Application>Microsoft Office PowerPoint</Application>
  <PresentationFormat>On-screen Show (4:3)</PresentationFormat>
  <Paragraphs>230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 “Bringing sustainability, ethics and investment together - with the help of Fund EcoMarket”  CISI members - Wales    </vt:lpstr>
      <vt:lpstr>Introduction</vt:lpstr>
      <vt:lpstr>An advice gap</vt:lpstr>
      <vt:lpstr>A changing world</vt:lpstr>
      <vt:lpstr>Diverse, dynamic &amp; high profile issues</vt:lpstr>
      <vt:lpstr>Different approaches</vt:lpstr>
      <vt:lpstr>Matching needs to options  Plot issues, approaches, aims &amp; financials?</vt:lpstr>
      <vt:lpstr>The result?</vt:lpstr>
      <vt:lpstr>Made simpler with ‘SRI Styles’ segments:</vt:lpstr>
      <vt:lpstr>‘SRI Styles’ in numbers:  Why ‘ethical / not ethical’ fails. </vt:lpstr>
      <vt:lpstr>Fund EcoMarket survey responses</vt:lpstr>
      <vt:lpstr>Example advice process </vt:lpstr>
      <vt:lpstr>Fact Finding options</vt:lpstr>
      <vt:lpstr>FundEcoMarket.co.uk </vt:lpstr>
      <vt:lpstr>An adviser’s view...</vt:lpstr>
      <vt:lpstr>Fund EcoMarket overview </vt:lpstr>
      <vt:lpstr>What to look out for in 2017</vt:lpstr>
      <vt:lpstr>Next steps – bringing SRI into your business:</vt:lpstr>
      <vt:lpstr>Thank you... attendees &amp; partners  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riches</dc:creator>
  <cp:lastModifiedBy>Dreblow(Riches)</cp:lastModifiedBy>
  <cp:revision>677</cp:revision>
  <dcterms:created xsi:type="dcterms:W3CDTF">2012-04-23T11:30:17Z</dcterms:created>
  <dcterms:modified xsi:type="dcterms:W3CDTF">2017-01-19T15:26:40Z</dcterms:modified>
</cp:coreProperties>
</file>